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61" r:id="rId6"/>
    <p:sldId id="270" r:id="rId7"/>
    <p:sldId id="271" r:id="rId8"/>
    <p:sldId id="269" r:id="rId9"/>
    <p:sldId id="264" r:id="rId10"/>
    <p:sldId id="272" r:id="rId11"/>
    <p:sldId id="267" r:id="rId12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00" autoAdjust="0"/>
  </p:normalViewPr>
  <p:slideViewPr>
    <p:cSldViewPr>
      <p:cViewPr>
        <p:scale>
          <a:sx n="98" d="100"/>
          <a:sy n="98" d="100"/>
        </p:scale>
        <p:origin x="-2004" y="-7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E68A4-0A3B-4A32-8DBC-1355618D9B16}" type="datetimeFigureOut">
              <a:rPr lang="bg-BG" smtClean="0"/>
              <a:pPr/>
              <a:t>13.6.2014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CCFF7-C597-4985-AEF7-8D936AA7A26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E68A4-0A3B-4A32-8DBC-1355618D9B16}" type="datetimeFigureOut">
              <a:rPr lang="bg-BG" smtClean="0"/>
              <a:pPr/>
              <a:t>13.6.2014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CCFF7-C597-4985-AEF7-8D936AA7A26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E68A4-0A3B-4A32-8DBC-1355618D9B16}" type="datetimeFigureOut">
              <a:rPr lang="bg-BG" smtClean="0"/>
              <a:pPr/>
              <a:t>13.6.2014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CCFF7-C597-4985-AEF7-8D936AA7A26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E68A4-0A3B-4A32-8DBC-1355618D9B16}" type="datetimeFigureOut">
              <a:rPr lang="bg-BG" smtClean="0"/>
              <a:pPr/>
              <a:t>13.6.2014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CCFF7-C597-4985-AEF7-8D936AA7A26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E68A4-0A3B-4A32-8DBC-1355618D9B16}" type="datetimeFigureOut">
              <a:rPr lang="bg-BG" smtClean="0"/>
              <a:pPr/>
              <a:t>13.6.2014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CCFF7-C597-4985-AEF7-8D936AA7A26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E68A4-0A3B-4A32-8DBC-1355618D9B16}" type="datetimeFigureOut">
              <a:rPr lang="bg-BG" smtClean="0"/>
              <a:pPr/>
              <a:t>13.6.2014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CCFF7-C597-4985-AEF7-8D936AA7A26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E68A4-0A3B-4A32-8DBC-1355618D9B16}" type="datetimeFigureOut">
              <a:rPr lang="bg-BG" smtClean="0"/>
              <a:pPr/>
              <a:t>13.6.2014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CCFF7-C597-4985-AEF7-8D936AA7A26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E68A4-0A3B-4A32-8DBC-1355618D9B16}" type="datetimeFigureOut">
              <a:rPr lang="bg-BG" smtClean="0"/>
              <a:pPr/>
              <a:t>13.6.2014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CCFF7-C597-4985-AEF7-8D936AA7A26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E68A4-0A3B-4A32-8DBC-1355618D9B16}" type="datetimeFigureOut">
              <a:rPr lang="bg-BG" smtClean="0"/>
              <a:pPr/>
              <a:t>13.6.2014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CCFF7-C597-4985-AEF7-8D936AA7A26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E68A4-0A3B-4A32-8DBC-1355618D9B16}" type="datetimeFigureOut">
              <a:rPr lang="bg-BG" smtClean="0"/>
              <a:pPr/>
              <a:t>13.6.2014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CCFF7-C597-4985-AEF7-8D936AA7A26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E68A4-0A3B-4A32-8DBC-1355618D9B16}" type="datetimeFigureOut">
              <a:rPr lang="bg-BG" smtClean="0"/>
              <a:pPr/>
              <a:t>13.6.2014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CCFF7-C597-4985-AEF7-8D936AA7A26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E68A4-0A3B-4A32-8DBC-1355618D9B16}" type="datetimeFigureOut">
              <a:rPr lang="bg-BG" smtClean="0"/>
              <a:pPr/>
              <a:t>13.6.2014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CCFF7-C597-4985-AEF7-8D936AA7A26D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Google Диск\VeloPlan\Prezentaciq April\Chel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Текстово поле 5"/>
          <p:cNvSpPr txBox="1"/>
          <p:nvPr/>
        </p:nvSpPr>
        <p:spPr>
          <a:xfrm>
            <a:off x="357158" y="2000240"/>
            <a:ext cx="842968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dirty="0" smtClean="0"/>
              <a:t>Проект: „Интегрирана система за градски транспорт на град Русе“</a:t>
            </a:r>
          </a:p>
          <a:p>
            <a:pPr algn="ctr"/>
            <a:r>
              <a:rPr lang="bg-BG" b="1" dirty="0" smtClean="0"/>
              <a:t>Предмет на възлаганата поръчка: “Разработване на план за велосипедна мрежа”</a:t>
            </a:r>
          </a:p>
          <a:p>
            <a:pPr algn="ctr"/>
            <a:endParaRPr lang="en-US" dirty="0" smtClean="0"/>
          </a:p>
          <a:p>
            <a:pPr algn="ctr"/>
            <a:r>
              <a:rPr lang="bg-BG" dirty="0" smtClean="0"/>
              <a:t>Възложител: Община Русе</a:t>
            </a:r>
          </a:p>
          <a:p>
            <a:pPr algn="ctr"/>
            <a:r>
              <a:rPr lang="bg-BG" dirty="0" smtClean="0"/>
              <a:t>Изпълнител: „</a:t>
            </a:r>
            <a:r>
              <a:rPr lang="bg-BG" dirty="0" err="1" smtClean="0"/>
              <a:t>Инжконсултпроект</a:t>
            </a:r>
            <a:r>
              <a:rPr lang="bg-BG" dirty="0" smtClean="0"/>
              <a:t>” ООД, град Варна</a:t>
            </a:r>
            <a:endParaRPr lang="bg-BG" sz="1400" dirty="0" smtClean="0"/>
          </a:p>
          <a:p>
            <a:endParaRPr lang="bg-BG" sz="1400" dirty="0" smtClean="0"/>
          </a:p>
          <a:p>
            <a:pPr algn="ctr"/>
            <a:endParaRPr lang="en-US" sz="1400" b="1" dirty="0" smtClean="0"/>
          </a:p>
          <a:p>
            <a:pPr algn="ctr"/>
            <a:endParaRPr lang="en-US" sz="1400" b="1" dirty="0" smtClean="0"/>
          </a:p>
          <a:p>
            <a:pPr algn="ctr"/>
            <a:r>
              <a:rPr lang="bg-BG" sz="1600" b="1" dirty="0" smtClean="0"/>
              <a:t>ПРОЕКТАНТСКИ КОЛЕКТИВ:</a:t>
            </a:r>
          </a:p>
          <a:p>
            <a:pPr algn="ctr"/>
            <a:r>
              <a:rPr lang="bg-BG" sz="1600" dirty="0" smtClean="0"/>
              <a:t>арх. Момчил Василев </a:t>
            </a:r>
            <a:r>
              <a:rPr lang="bg-BG" sz="1600" dirty="0" err="1" smtClean="0"/>
              <a:t>Василев</a:t>
            </a:r>
            <a:r>
              <a:rPr lang="bg-BG" sz="1600" dirty="0" smtClean="0"/>
              <a:t> - експерт архитект</a:t>
            </a:r>
          </a:p>
          <a:p>
            <a:pPr algn="ctr"/>
            <a:r>
              <a:rPr lang="bg-BG" sz="1600" dirty="0" smtClean="0"/>
              <a:t>арх. Петя Петрова Донева - ключов експерт по велосипедна политика и планиране</a:t>
            </a:r>
          </a:p>
          <a:p>
            <a:pPr algn="ctr"/>
            <a:r>
              <a:rPr lang="bg-BG" sz="1600" dirty="0" smtClean="0"/>
              <a:t>инж. Иван </a:t>
            </a:r>
            <a:r>
              <a:rPr lang="bg-BG" sz="1600" dirty="0" err="1" smtClean="0"/>
              <a:t>Колелиев</a:t>
            </a:r>
            <a:r>
              <a:rPr lang="bg-BG" sz="1600" dirty="0" smtClean="0"/>
              <a:t> - експерт строителен инженер</a:t>
            </a:r>
          </a:p>
          <a:p>
            <a:pPr algn="ctr"/>
            <a:r>
              <a:rPr lang="bg-BG" sz="1600" dirty="0" smtClean="0"/>
              <a:t>Венцислав Владимиров Димов - експерт по провеждане на социологически изследвания</a:t>
            </a:r>
          </a:p>
          <a:p>
            <a:pPr algn="ctr"/>
            <a:r>
              <a:rPr lang="bg-BG" sz="1600" dirty="0" err="1" smtClean="0"/>
              <a:t>адв</a:t>
            </a:r>
            <a:r>
              <a:rPr lang="bg-BG" sz="1600" dirty="0" smtClean="0"/>
              <a:t>. Катя Петкова Стойчева  - експерт юрист</a:t>
            </a:r>
          </a:p>
          <a:p>
            <a:pPr algn="ctr"/>
            <a:r>
              <a:rPr lang="bg-BG" sz="1600" dirty="0" smtClean="0"/>
              <a:t>Ростислав Юриев </a:t>
            </a:r>
            <a:r>
              <a:rPr lang="bg-BG" sz="1600" dirty="0" err="1" smtClean="0"/>
              <a:t>Кандиларов</a:t>
            </a:r>
            <a:r>
              <a:rPr lang="bg-BG" sz="1600" dirty="0" smtClean="0"/>
              <a:t> - координатор</a:t>
            </a:r>
            <a:endParaRPr lang="bg-BG" sz="1400" dirty="0" smtClean="0"/>
          </a:p>
          <a:p>
            <a:endParaRPr lang="bg-BG" sz="1400" dirty="0" smtClean="0"/>
          </a:p>
          <a:p>
            <a:pPr algn="just"/>
            <a:r>
              <a:rPr lang="bg-BG" sz="1400" dirty="0" smtClean="0"/>
              <a:t>	</a:t>
            </a:r>
            <a:endParaRPr lang="bg-BG" sz="1400" dirty="0"/>
          </a:p>
        </p:txBody>
      </p:sp>
      <p:sp>
        <p:nvSpPr>
          <p:cNvPr id="4" name="Rectangle 3"/>
          <p:cNvSpPr/>
          <p:nvPr/>
        </p:nvSpPr>
        <p:spPr>
          <a:xfrm>
            <a:off x="1133872" y="6279703"/>
            <a:ext cx="6678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" i="1" dirty="0" err="1" smtClean="0"/>
              <a:t>Този</a:t>
            </a:r>
            <a:r>
              <a:rPr lang="ru-RU" sz="600" i="1" dirty="0" smtClean="0"/>
              <a:t> документ е </a:t>
            </a:r>
            <a:r>
              <a:rPr lang="ru-RU" sz="600" i="1" dirty="0" err="1" smtClean="0"/>
              <a:t>създаден</a:t>
            </a:r>
            <a:r>
              <a:rPr lang="ru-RU" sz="600" i="1" dirty="0" smtClean="0"/>
              <a:t> в </a:t>
            </a:r>
            <a:r>
              <a:rPr lang="ru-RU" sz="600" i="1" dirty="0" err="1" smtClean="0"/>
              <a:t>рамките</a:t>
            </a:r>
            <a:r>
              <a:rPr lang="ru-RU" sz="600" i="1" dirty="0" smtClean="0"/>
              <a:t> на проект „</a:t>
            </a:r>
            <a:r>
              <a:rPr lang="ru-RU" sz="600" i="1" dirty="0" err="1" smtClean="0"/>
              <a:t>Интегрирана</a:t>
            </a:r>
            <a:r>
              <a:rPr lang="ru-RU" sz="600" i="1" dirty="0" smtClean="0"/>
              <a:t> система за </a:t>
            </a:r>
            <a:r>
              <a:rPr lang="ru-RU" sz="600" i="1" dirty="0" err="1" smtClean="0"/>
              <a:t>градски</a:t>
            </a:r>
            <a:r>
              <a:rPr lang="ru-RU" sz="600" i="1" dirty="0" smtClean="0"/>
              <a:t> транспорт на град </a:t>
            </a:r>
            <a:r>
              <a:rPr lang="ru-RU" sz="600" i="1" dirty="0" err="1" smtClean="0"/>
              <a:t>Русе</a:t>
            </a:r>
            <a:r>
              <a:rPr lang="ru-RU" sz="600" i="1" dirty="0" smtClean="0"/>
              <a:t>”, в </a:t>
            </a:r>
            <a:r>
              <a:rPr lang="ru-RU" sz="600" i="1" dirty="0" err="1" smtClean="0"/>
              <a:t>изпълнение</a:t>
            </a:r>
            <a:r>
              <a:rPr lang="ru-RU" sz="600" i="1" dirty="0" smtClean="0"/>
              <a:t> на договор BG161PO001/1.5-03/2011/005</a:t>
            </a:r>
            <a:r>
              <a:rPr lang="ru-RU" sz="600" dirty="0" smtClean="0"/>
              <a:t> </a:t>
            </a:r>
            <a:r>
              <a:rPr lang="ru-RU" sz="600" i="1" dirty="0" smtClean="0"/>
              <a:t>за </a:t>
            </a:r>
            <a:r>
              <a:rPr lang="ru-RU" sz="600" i="1" dirty="0" err="1" smtClean="0"/>
              <a:t>предоставяне</a:t>
            </a:r>
            <a:r>
              <a:rPr lang="ru-RU" sz="600" i="1" dirty="0" smtClean="0"/>
              <a:t> на </a:t>
            </a:r>
            <a:r>
              <a:rPr lang="ru-RU" sz="600" i="1" dirty="0" err="1" smtClean="0"/>
              <a:t>безвъзмездна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финансова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помощ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който</a:t>
            </a:r>
            <a:r>
              <a:rPr lang="ru-RU" sz="600" i="1" dirty="0" smtClean="0"/>
              <a:t> се </a:t>
            </a:r>
            <a:r>
              <a:rPr lang="ru-RU" sz="600" i="1" dirty="0" err="1" smtClean="0"/>
              <a:t>осъществява</a:t>
            </a:r>
            <a:r>
              <a:rPr lang="ru-RU" sz="600" i="1" dirty="0" smtClean="0"/>
              <a:t> с </a:t>
            </a:r>
            <a:r>
              <a:rPr lang="ru-RU" sz="600" i="1" dirty="0" err="1" smtClean="0"/>
              <a:t>финансовата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подкрепа</a:t>
            </a:r>
            <a:r>
              <a:rPr lang="ru-RU" sz="600" i="1" dirty="0" smtClean="0"/>
              <a:t> на Оперативна </a:t>
            </a:r>
            <a:r>
              <a:rPr lang="ru-RU" sz="600" i="1" dirty="0" err="1" smtClean="0"/>
              <a:t>програма</a:t>
            </a:r>
            <a:r>
              <a:rPr lang="ru-RU" sz="600" i="1" dirty="0" smtClean="0"/>
              <a:t> «</a:t>
            </a:r>
            <a:r>
              <a:rPr lang="ru-RU" sz="600" i="1" dirty="0" err="1" smtClean="0"/>
              <a:t>Регионално</a:t>
            </a:r>
            <a:r>
              <a:rPr lang="ru-RU" sz="600" i="1" dirty="0" smtClean="0"/>
              <a:t> развитие» 2007-2013г., </a:t>
            </a:r>
            <a:r>
              <a:rPr lang="ru-RU" sz="600" i="1" dirty="0" err="1" smtClean="0"/>
              <a:t>съфинансирана</a:t>
            </a:r>
            <a:r>
              <a:rPr lang="ru-RU" sz="600" i="1" dirty="0" smtClean="0"/>
              <a:t> от </a:t>
            </a:r>
            <a:r>
              <a:rPr lang="ru-RU" sz="600" i="1" dirty="0" err="1" smtClean="0"/>
              <a:t>Европейския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съюз</a:t>
            </a:r>
            <a:r>
              <a:rPr lang="ru-RU" sz="600" i="1" dirty="0" smtClean="0"/>
              <a:t> чрез </a:t>
            </a:r>
            <a:r>
              <a:rPr lang="ru-RU" sz="600" i="1" dirty="0" err="1" smtClean="0"/>
              <a:t>Европейския</a:t>
            </a:r>
            <a:r>
              <a:rPr lang="ru-RU" sz="600" i="1" dirty="0" smtClean="0"/>
              <a:t> фонд за </a:t>
            </a:r>
            <a:r>
              <a:rPr lang="ru-RU" sz="600" i="1" dirty="0" err="1" smtClean="0"/>
              <a:t>регионално</a:t>
            </a:r>
            <a:r>
              <a:rPr lang="ru-RU" sz="600" i="1" dirty="0" smtClean="0"/>
              <a:t> развитие. </a:t>
            </a:r>
            <a:r>
              <a:rPr lang="ru-RU" sz="600" i="1" dirty="0" err="1" smtClean="0"/>
              <a:t>Цялата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отговорност</a:t>
            </a:r>
            <a:r>
              <a:rPr lang="ru-RU" sz="600" i="1" dirty="0" smtClean="0"/>
              <a:t> за </a:t>
            </a:r>
            <a:r>
              <a:rPr lang="ru-RU" sz="600" i="1" dirty="0" err="1" smtClean="0"/>
              <a:t>съдържанието</a:t>
            </a:r>
            <a:r>
              <a:rPr lang="ru-RU" sz="600" i="1" dirty="0" smtClean="0"/>
              <a:t> на </a:t>
            </a:r>
            <a:r>
              <a:rPr lang="ru-RU" sz="600" i="1" dirty="0" err="1" smtClean="0"/>
              <a:t>публикацията</a:t>
            </a:r>
            <a:r>
              <a:rPr lang="ru-RU" sz="600" i="1" dirty="0" smtClean="0"/>
              <a:t> се носи от Община </a:t>
            </a:r>
            <a:r>
              <a:rPr lang="ru-RU" sz="600" i="1" dirty="0" err="1" smtClean="0"/>
              <a:t>Русе</a:t>
            </a:r>
            <a:r>
              <a:rPr lang="ru-RU" sz="600" i="1" dirty="0" smtClean="0"/>
              <a:t> и при </a:t>
            </a:r>
            <a:r>
              <a:rPr lang="ru-RU" sz="600" i="1" dirty="0" err="1" smtClean="0"/>
              <a:t>никакви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обстоятелства</a:t>
            </a:r>
            <a:r>
              <a:rPr lang="ru-RU" sz="600" i="1" dirty="0" smtClean="0"/>
              <a:t> не </a:t>
            </a:r>
            <a:r>
              <a:rPr lang="ru-RU" sz="600" i="1" dirty="0" err="1" smtClean="0"/>
              <a:t>може</a:t>
            </a:r>
            <a:r>
              <a:rPr lang="ru-RU" sz="600" i="1" dirty="0" smtClean="0"/>
              <a:t> да се </a:t>
            </a:r>
            <a:r>
              <a:rPr lang="ru-RU" sz="600" i="1" dirty="0" err="1" smtClean="0"/>
              <a:t>счита</a:t>
            </a:r>
            <a:r>
              <a:rPr lang="ru-RU" sz="600" i="1" dirty="0" smtClean="0"/>
              <a:t>, </a:t>
            </a:r>
            <a:r>
              <a:rPr lang="ru-RU" sz="600" i="1" dirty="0" err="1" smtClean="0"/>
              <a:t>че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този</a:t>
            </a:r>
            <a:r>
              <a:rPr lang="ru-RU" sz="600" i="1" dirty="0" smtClean="0"/>
              <a:t> документ </a:t>
            </a:r>
            <a:r>
              <a:rPr lang="ru-RU" sz="600" i="1" dirty="0" err="1" smtClean="0"/>
              <a:t>отразява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официалното</a:t>
            </a:r>
            <a:r>
              <a:rPr lang="ru-RU" sz="600" i="1" dirty="0" smtClean="0"/>
              <a:t> становище на </a:t>
            </a:r>
            <a:r>
              <a:rPr lang="ru-RU" sz="600" i="1" dirty="0" err="1" smtClean="0"/>
              <a:t>Европейския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съюз</a:t>
            </a:r>
            <a:r>
              <a:rPr lang="ru-RU" sz="600" i="1" dirty="0" smtClean="0"/>
              <a:t> и </a:t>
            </a:r>
            <a:r>
              <a:rPr lang="ru-RU" sz="600" i="1" dirty="0" err="1" smtClean="0"/>
              <a:t>Управляващ</a:t>
            </a:r>
            <a:r>
              <a:rPr lang="ru-RU" sz="600" i="1" dirty="0" smtClean="0"/>
              <a:t> орган</a:t>
            </a:r>
            <a:endParaRPr lang="ru-RU" sz="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Google Диск\VeloPlan\Prezentaciq April\Chel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irechek-exi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4250" y="2603167"/>
            <a:ext cx="2133734" cy="3404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irechek-var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576944"/>
            <a:ext cx="2150441" cy="3430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Текстово поле 5"/>
          <p:cNvSpPr txBox="1"/>
          <p:nvPr/>
        </p:nvSpPr>
        <p:spPr>
          <a:xfrm>
            <a:off x="107504" y="3631664"/>
            <a:ext cx="20882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800" b="1" dirty="0" smtClean="0"/>
              <a:t>УЛ.”КОНСТАНТИН ИРЕЧЕК” – СЪЩЕСТВУВАЩО ПОЛОЖЕНИЕ</a:t>
            </a:r>
          </a:p>
          <a:p>
            <a:pPr algn="ctr"/>
            <a:endParaRPr lang="bg-BG" sz="800" b="1" dirty="0" smtClean="0"/>
          </a:p>
          <a:p>
            <a:r>
              <a:rPr lang="bg-BG" sz="800" dirty="0" smtClean="0"/>
              <a:t>Представени са няколко варианта, които би следвало да се проучат внимателно, след като се премине във фаза идеен проект и се разполага с подробно геодезическо заснемане. Въпреки това тези варианти не изчерпват възможностите за реализация на велосипедно трасе.</a:t>
            </a:r>
          </a:p>
          <a:p>
            <a:pPr algn="ctr"/>
            <a:endParaRPr lang="bg-BG" sz="800" b="1" dirty="0"/>
          </a:p>
        </p:txBody>
      </p:sp>
      <p:sp>
        <p:nvSpPr>
          <p:cNvPr id="18" name="Текстово поле 5"/>
          <p:cNvSpPr txBox="1"/>
          <p:nvPr/>
        </p:nvSpPr>
        <p:spPr>
          <a:xfrm>
            <a:off x="6876256" y="3284984"/>
            <a:ext cx="20882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800" b="1" dirty="0" smtClean="0"/>
              <a:t>УЛ.”КОНСТАНТИН ИРЕЧЕК” – </a:t>
            </a:r>
          </a:p>
          <a:p>
            <a:pPr algn="ctr"/>
            <a:r>
              <a:rPr lang="bg-BG" sz="800" b="1" dirty="0" smtClean="0"/>
              <a:t>ПРЕДЛОЖЕНИЕ</a:t>
            </a:r>
          </a:p>
          <a:p>
            <a:endParaRPr lang="bg-BG" sz="800" b="1" dirty="0" smtClean="0"/>
          </a:p>
          <a:p>
            <a:r>
              <a:rPr lang="bg-BG" sz="800" b="1" dirty="0" smtClean="0"/>
              <a:t>Предимства:</a:t>
            </a:r>
          </a:p>
          <a:p>
            <a:pPr>
              <a:buFontTx/>
              <a:buChar char="-"/>
            </a:pPr>
            <a:r>
              <a:rPr lang="bg-BG" sz="800" dirty="0" smtClean="0"/>
              <a:t>Запазване на паркирането от дясната страна на пътя. Така трансформацията няма да засегне интересите на шофьорите.</a:t>
            </a:r>
          </a:p>
          <a:p>
            <a:pPr>
              <a:buFontTx/>
              <a:buChar char="-"/>
            </a:pPr>
            <a:r>
              <a:rPr lang="bg-BG" sz="800" dirty="0" smtClean="0"/>
              <a:t>- Пълноценно използване на ширината на пътя в интерес на всички участници в движението. </a:t>
            </a:r>
          </a:p>
          <a:p>
            <a:pPr>
              <a:buFontTx/>
              <a:buChar char="-"/>
            </a:pPr>
            <a:r>
              <a:rPr lang="bg-BG" sz="800" b="1" dirty="0" smtClean="0"/>
              <a:t>Недостатъци:</a:t>
            </a:r>
          </a:p>
          <a:p>
            <a:pPr>
              <a:buFontTx/>
              <a:buChar char="-"/>
            </a:pPr>
            <a:r>
              <a:rPr lang="bg-BG" sz="800" b="1" dirty="0" smtClean="0"/>
              <a:t>- </a:t>
            </a:r>
            <a:r>
              <a:rPr lang="bg-BG" sz="800" dirty="0" smtClean="0"/>
              <a:t>Паркиране на автомобили върху велосипедната лента, ако няма достатъчен контрол и санкции.</a:t>
            </a:r>
          </a:p>
          <a:p>
            <a:pPr>
              <a:buFontTx/>
              <a:buChar char="-"/>
            </a:pPr>
            <a:r>
              <a:rPr lang="bg-BG" sz="800" dirty="0" smtClean="0"/>
              <a:t>- Конфликт с шофьорите, ако на пътната лента не се постави маркировка, указваща преминаването и на велосипедисти.</a:t>
            </a:r>
          </a:p>
          <a:p>
            <a:pPr>
              <a:buFontTx/>
              <a:buChar char="-"/>
            </a:pPr>
            <a:r>
              <a:rPr lang="bg-BG" sz="800" dirty="0" smtClean="0"/>
              <a:t>- Шофьорите са свикнали велосипедистите да карат в дясната страна на пътя и да дават път на автомобилите. </a:t>
            </a:r>
          </a:p>
          <a:p>
            <a:pPr>
              <a:buFontTx/>
              <a:buChar char="-"/>
            </a:pPr>
            <a:endParaRPr lang="bg-BG" sz="800" b="1" dirty="0" smtClean="0"/>
          </a:p>
        </p:txBody>
      </p:sp>
      <p:sp>
        <p:nvSpPr>
          <p:cNvPr id="8" name="Rectangle 7"/>
          <p:cNvSpPr/>
          <p:nvPr/>
        </p:nvSpPr>
        <p:spPr>
          <a:xfrm>
            <a:off x="1187624" y="6381328"/>
            <a:ext cx="6678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" i="1" dirty="0" err="1" smtClean="0"/>
              <a:t>Този</a:t>
            </a:r>
            <a:r>
              <a:rPr lang="ru-RU" sz="600" i="1" dirty="0" smtClean="0"/>
              <a:t> документ е </a:t>
            </a:r>
            <a:r>
              <a:rPr lang="ru-RU" sz="600" i="1" dirty="0" err="1" smtClean="0"/>
              <a:t>създаден</a:t>
            </a:r>
            <a:r>
              <a:rPr lang="ru-RU" sz="600" i="1" dirty="0" smtClean="0"/>
              <a:t> в </a:t>
            </a:r>
            <a:r>
              <a:rPr lang="ru-RU" sz="600" i="1" dirty="0" err="1" smtClean="0"/>
              <a:t>рамките</a:t>
            </a:r>
            <a:r>
              <a:rPr lang="ru-RU" sz="600" i="1" dirty="0" smtClean="0"/>
              <a:t> на проект „</a:t>
            </a:r>
            <a:r>
              <a:rPr lang="ru-RU" sz="600" i="1" dirty="0" err="1" smtClean="0"/>
              <a:t>Интегрирана</a:t>
            </a:r>
            <a:r>
              <a:rPr lang="ru-RU" sz="600" i="1" dirty="0" smtClean="0"/>
              <a:t> система за </a:t>
            </a:r>
            <a:r>
              <a:rPr lang="ru-RU" sz="600" i="1" dirty="0" err="1" smtClean="0"/>
              <a:t>градски</a:t>
            </a:r>
            <a:r>
              <a:rPr lang="ru-RU" sz="600" i="1" dirty="0" smtClean="0"/>
              <a:t> транспорт на град </a:t>
            </a:r>
            <a:r>
              <a:rPr lang="ru-RU" sz="600" i="1" dirty="0" err="1" smtClean="0"/>
              <a:t>Русе</a:t>
            </a:r>
            <a:r>
              <a:rPr lang="ru-RU" sz="600" i="1" dirty="0" smtClean="0"/>
              <a:t>”, в </a:t>
            </a:r>
            <a:r>
              <a:rPr lang="ru-RU" sz="600" i="1" dirty="0" err="1" smtClean="0"/>
              <a:t>изпълнение</a:t>
            </a:r>
            <a:r>
              <a:rPr lang="ru-RU" sz="600" i="1" dirty="0" smtClean="0"/>
              <a:t> на договор BG161PO001/1.5-03/2011/005</a:t>
            </a:r>
            <a:r>
              <a:rPr lang="ru-RU" sz="600" dirty="0" smtClean="0"/>
              <a:t> </a:t>
            </a:r>
            <a:r>
              <a:rPr lang="ru-RU" sz="600" i="1" dirty="0" smtClean="0"/>
              <a:t>за </a:t>
            </a:r>
            <a:r>
              <a:rPr lang="ru-RU" sz="600" i="1" dirty="0" err="1" smtClean="0"/>
              <a:t>предоставяне</a:t>
            </a:r>
            <a:r>
              <a:rPr lang="ru-RU" sz="600" i="1" dirty="0" smtClean="0"/>
              <a:t> на </a:t>
            </a:r>
            <a:r>
              <a:rPr lang="ru-RU" sz="600" i="1" dirty="0" err="1" smtClean="0"/>
              <a:t>безвъзмездна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финансова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помощ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който</a:t>
            </a:r>
            <a:r>
              <a:rPr lang="ru-RU" sz="600" i="1" dirty="0" smtClean="0"/>
              <a:t> се </a:t>
            </a:r>
            <a:r>
              <a:rPr lang="ru-RU" sz="600" i="1" dirty="0" err="1" smtClean="0"/>
              <a:t>осъществява</a:t>
            </a:r>
            <a:r>
              <a:rPr lang="ru-RU" sz="600" i="1" dirty="0" smtClean="0"/>
              <a:t> с </a:t>
            </a:r>
            <a:r>
              <a:rPr lang="ru-RU" sz="600" i="1" dirty="0" err="1" smtClean="0"/>
              <a:t>финансовата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подкрепа</a:t>
            </a:r>
            <a:r>
              <a:rPr lang="ru-RU" sz="600" i="1" dirty="0" smtClean="0"/>
              <a:t> на Оперативна </a:t>
            </a:r>
            <a:r>
              <a:rPr lang="ru-RU" sz="600" i="1" dirty="0" err="1" smtClean="0"/>
              <a:t>програма</a:t>
            </a:r>
            <a:r>
              <a:rPr lang="ru-RU" sz="600" i="1" dirty="0" smtClean="0"/>
              <a:t> «</a:t>
            </a:r>
            <a:r>
              <a:rPr lang="ru-RU" sz="600" i="1" dirty="0" err="1" smtClean="0"/>
              <a:t>Регионално</a:t>
            </a:r>
            <a:r>
              <a:rPr lang="ru-RU" sz="600" i="1" dirty="0" smtClean="0"/>
              <a:t> развитие» 2007-2013г., </a:t>
            </a:r>
            <a:r>
              <a:rPr lang="ru-RU" sz="600" i="1" dirty="0" err="1" smtClean="0"/>
              <a:t>съфинансирана</a:t>
            </a:r>
            <a:r>
              <a:rPr lang="ru-RU" sz="600" i="1" dirty="0" smtClean="0"/>
              <a:t> от </a:t>
            </a:r>
            <a:r>
              <a:rPr lang="ru-RU" sz="600" i="1" dirty="0" err="1" smtClean="0"/>
              <a:t>Европейския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съюз</a:t>
            </a:r>
            <a:r>
              <a:rPr lang="ru-RU" sz="600" i="1" dirty="0" smtClean="0"/>
              <a:t> чрез </a:t>
            </a:r>
            <a:r>
              <a:rPr lang="ru-RU" sz="600" i="1" dirty="0" err="1" smtClean="0"/>
              <a:t>Европейския</a:t>
            </a:r>
            <a:r>
              <a:rPr lang="ru-RU" sz="600" i="1" dirty="0" smtClean="0"/>
              <a:t> фонд за </a:t>
            </a:r>
            <a:r>
              <a:rPr lang="ru-RU" sz="600" i="1" dirty="0" err="1" smtClean="0"/>
              <a:t>регионално</a:t>
            </a:r>
            <a:r>
              <a:rPr lang="ru-RU" sz="600" i="1" dirty="0" smtClean="0"/>
              <a:t> развитие. </a:t>
            </a:r>
            <a:r>
              <a:rPr lang="ru-RU" sz="600" i="1" dirty="0" err="1" smtClean="0"/>
              <a:t>Цялата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отговорност</a:t>
            </a:r>
            <a:r>
              <a:rPr lang="ru-RU" sz="600" i="1" dirty="0" smtClean="0"/>
              <a:t> за </a:t>
            </a:r>
            <a:r>
              <a:rPr lang="ru-RU" sz="600" i="1" dirty="0" err="1" smtClean="0"/>
              <a:t>съдържанието</a:t>
            </a:r>
            <a:r>
              <a:rPr lang="ru-RU" sz="600" i="1" dirty="0" smtClean="0"/>
              <a:t> на </a:t>
            </a:r>
            <a:r>
              <a:rPr lang="ru-RU" sz="600" i="1" dirty="0" err="1" smtClean="0"/>
              <a:t>публикацията</a:t>
            </a:r>
            <a:r>
              <a:rPr lang="ru-RU" sz="600" i="1" dirty="0" smtClean="0"/>
              <a:t> се носи от Община </a:t>
            </a:r>
            <a:r>
              <a:rPr lang="ru-RU" sz="600" i="1" dirty="0" err="1" smtClean="0"/>
              <a:t>Русе</a:t>
            </a:r>
            <a:r>
              <a:rPr lang="ru-RU" sz="600" i="1" dirty="0" smtClean="0"/>
              <a:t> и при </a:t>
            </a:r>
            <a:r>
              <a:rPr lang="ru-RU" sz="600" i="1" dirty="0" err="1" smtClean="0"/>
              <a:t>никакви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обстоятелства</a:t>
            </a:r>
            <a:r>
              <a:rPr lang="ru-RU" sz="600" i="1" dirty="0" smtClean="0"/>
              <a:t> не </a:t>
            </a:r>
            <a:r>
              <a:rPr lang="ru-RU" sz="600" i="1" dirty="0" err="1" smtClean="0"/>
              <a:t>може</a:t>
            </a:r>
            <a:r>
              <a:rPr lang="ru-RU" sz="600" i="1" dirty="0" smtClean="0"/>
              <a:t> да се </a:t>
            </a:r>
            <a:r>
              <a:rPr lang="ru-RU" sz="600" i="1" dirty="0" err="1" smtClean="0"/>
              <a:t>счита</a:t>
            </a:r>
            <a:r>
              <a:rPr lang="ru-RU" sz="600" i="1" dirty="0" smtClean="0"/>
              <a:t>, </a:t>
            </a:r>
            <a:r>
              <a:rPr lang="ru-RU" sz="600" i="1" dirty="0" err="1" smtClean="0"/>
              <a:t>че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този</a:t>
            </a:r>
            <a:r>
              <a:rPr lang="ru-RU" sz="600" i="1" dirty="0" smtClean="0"/>
              <a:t> документ </a:t>
            </a:r>
            <a:r>
              <a:rPr lang="ru-RU" sz="600" i="1" dirty="0" err="1" smtClean="0"/>
              <a:t>отразява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официалното</a:t>
            </a:r>
            <a:r>
              <a:rPr lang="ru-RU" sz="600" i="1" dirty="0" smtClean="0"/>
              <a:t> становище на </a:t>
            </a:r>
            <a:r>
              <a:rPr lang="ru-RU" sz="600" i="1" dirty="0" err="1" smtClean="0"/>
              <a:t>Европейския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съюз</a:t>
            </a:r>
            <a:r>
              <a:rPr lang="ru-RU" sz="600" i="1" dirty="0" smtClean="0"/>
              <a:t> и </a:t>
            </a:r>
            <a:r>
              <a:rPr lang="ru-RU" sz="600" i="1" dirty="0" err="1" smtClean="0"/>
              <a:t>Управляващ</a:t>
            </a:r>
            <a:r>
              <a:rPr lang="ru-RU" sz="600" i="1" dirty="0" smtClean="0"/>
              <a:t> орган</a:t>
            </a:r>
            <a:endParaRPr lang="ru-RU" sz="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Google Диск\VeloPlan\Prezentaciq April\Chel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Текстово поле 5"/>
          <p:cNvSpPr txBox="1"/>
          <p:nvPr/>
        </p:nvSpPr>
        <p:spPr>
          <a:xfrm>
            <a:off x="2627784" y="3140968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 smtClean="0"/>
              <a:t>БЛАГОДАРЯ ЗА ВНИМАНИЕТО!</a:t>
            </a:r>
            <a:endParaRPr lang="bg-BG" sz="20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1187624" y="6279703"/>
            <a:ext cx="6678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" i="1" dirty="0" err="1" smtClean="0"/>
              <a:t>Този</a:t>
            </a:r>
            <a:r>
              <a:rPr lang="ru-RU" sz="600" i="1" dirty="0" smtClean="0"/>
              <a:t> документ е </a:t>
            </a:r>
            <a:r>
              <a:rPr lang="ru-RU" sz="600" i="1" dirty="0" err="1" smtClean="0"/>
              <a:t>създаден</a:t>
            </a:r>
            <a:r>
              <a:rPr lang="ru-RU" sz="600" i="1" dirty="0" smtClean="0"/>
              <a:t> в </a:t>
            </a:r>
            <a:r>
              <a:rPr lang="ru-RU" sz="600" i="1" dirty="0" err="1" smtClean="0"/>
              <a:t>рамките</a:t>
            </a:r>
            <a:r>
              <a:rPr lang="ru-RU" sz="600" i="1" dirty="0" smtClean="0"/>
              <a:t> на проект „</a:t>
            </a:r>
            <a:r>
              <a:rPr lang="ru-RU" sz="600" i="1" dirty="0" err="1" smtClean="0"/>
              <a:t>Интегрирана</a:t>
            </a:r>
            <a:r>
              <a:rPr lang="ru-RU" sz="600" i="1" dirty="0" smtClean="0"/>
              <a:t> система за </a:t>
            </a:r>
            <a:r>
              <a:rPr lang="ru-RU" sz="600" i="1" dirty="0" err="1" smtClean="0"/>
              <a:t>градски</a:t>
            </a:r>
            <a:r>
              <a:rPr lang="ru-RU" sz="600" i="1" dirty="0" smtClean="0"/>
              <a:t> транспорт на град </a:t>
            </a:r>
            <a:r>
              <a:rPr lang="ru-RU" sz="600" i="1" dirty="0" err="1" smtClean="0"/>
              <a:t>Русе</a:t>
            </a:r>
            <a:r>
              <a:rPr lang="ru-RU" sz="600" i="1" dirty="0" smtClean="0"/>
              <a:t>”, в </a:t>
            </a:r>
            <a:r>
              <a:rPr lang="ru-RU" sz="600" i="1" dirty="0" err="1" smtClean="0"/>
              <a:t>изпълнение</a:t>
            </a:r>
            <a:r>
              <a:rPr lang="ru-RU" sz="600" i="1" dirty="0" smtClean="0"/>
              <a:t> на договор BG161PO001/1.5-03/2011/005</a:t>
            </a:r>
            <a:r>
              <a:rPr lang="ru-RU" sz="600" dirty="0" smtClean="0"/>
              <a:t> </a:t>
            </a:r>
            <a:r>
              <a:rPr lang="ru-RU" sz="600" i="1" dirty="0" smtClean="0"/>
              <a:t>за </a:t>
            </a:r>
            <a:r>
              <a:rPr lang="ru-RU" sz="600" i="1" dirty="0" err="1" smtClean="0"/>
              <a:t>предоставяне</a:t>
            </a:r>
            <a:r>
              <a:rPr lang="ru-RU" sz="600" i="1" dirty="0" smtClean="0"/>
              <a:t> на </a:t>
            </a:r>
            <a:r>
              <a:rPr lang="ru-RU" sz="600" i="1" dirty="0" err="1" smtClean="0"/>
              <a:t>безвъзмездна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финансова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помощ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който</a:t>
            </a:r>
            <a:r>
              <a:rPr lang="ru-RU" sz="600" i="1" dirty="0" smtClean="0"/>
              <a:t> се </a:t>
            </a:r>
            <a:r>
              <a:rPr lang="ru-RU" sz="600" i="1" dirty="0" err="1" smtClean="0"/>
              <a:t>осъществява</a:t>
            </a:r>
            <a:r>
              <a:rPr lang="ru-RU" sz="600" i="1" dirty="0" smtClean="0"/>
              <a:t> с </a:t>
            </a:r>
            <a:r>
              <a:rPr lang="ru-RU" sz="600" i="1" dirty="0" err="1" smtClean="0"/>
              <a:t>финансовата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подкрепа</a:t>
            </a:r>
            <a:r>
              <a:rPr lang="ru-RU" sz="600" i="1" dirty="0" smtClean="0"/>
              <a:t> на Оперативна </a:t>
            </a:r>
            <a:r>
              <a:rPr lang="ru-RU" sz="600" i="1" dirty="0" err="1" smtClean="0"/>
              <a:t>програма</a:t>
            </a:r>
            <a:r>
              <a:rPr lang="ru-RU" sz="600" i="1" dirty="0" smtClean="0"/>
              <a:t> «</a:t>
            </a:r>
            <a:r>
              <a:rPr lang="ru-RU" sz="600" i="1" dirty="0" err="1" smtClean="0"/>
              <a:t>Регионално</a:t>
            </a:r>
            <a:r>
              <a:rPr lang="ru-RU" sz="600" i="1" dirty="0" smtClean="0"/>
              <a:t> развитие» 2007-2013г., </a:t>
            </a:r>
            <a:r>
              <a:rPr lang="ru-RU" sz="600" i="1" dirty="0" err="1" smtClean="0"/>
              <a:t>съфинансирана</a:t>
            </a:r>
            <a:r>
              <a:rPr lang="ru-RU" sz="600" i="1" dirty="0" smtClean="0"/>
              <a:t> от </a:t>
            </a:r>
            <a:r>
              <a:rPr lang="ru-RU" sz="600" i="1" dirty="0" err="1" smtClean="0"/>
              <a:t>Европейския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съюз</a:t>
            </a:r>
            <a:r>
              <a:rPr lang="ru-RU" sz="600" i="1" dirty="0" smtClean="0"/>
              <a:t> чрез </a:t>
            </a:r>
            <a:r>
              <a:rPr lang="ru-RU" sz="600" i="1" dirty="0" err="1" smtClean="0"/>
              <a:t>Европейския</a:t>
            </a:r>
            <a:r>
              <a:rPr lang="ru-RU" sz="600" i="1" dirty="0" smtClean="0"/>
              <a:t> фонд за </a:t>
            </a:r>
            <a:r>
              <a:rPr lang="ru-RU" sz="600" i="1" dirty="0" err="1" smtClean="0"/>
              <a:t>регионално</a:t>
            </a:r>
            <a:r>
              <a:rPr lang="ru-RU" sz="600" i="1" dirty="0" smtClean="0"/>
              <a:t> развитие. </a:t>
            </a:r>
            <a:r>
              <a:rPr lang="ru-RU" sz="600" i="1" dirty="0" err="1" smtClean="0"/>
              <a:t>Цялата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отговорност</a:t>
            </a:r>
            <a:r>
              <a:rPr lang="ru-RU" sz="600" i="1" dirty="0" smtClean="0"/>
              <a:t> за </a:t>
            </a:r>
            <a:r>
              <a:rPr lang="ru-RU" sz="600" i="1" dirty="0" err="1" smtClean="0"/>
              <a:t>съдържанието</a:t>
            </a:r>
            <a:r>
              <a:rPr lang="ru-RU" sz="600" i="1" dirty="0" smtClean="0"/>
              <a:t> на </a:t>
            </a:r>
            <a:r>
              <a:rPr lang="ru-RU" sz="600" i="1" dirty="0" err="1" smtClean="0"/>
              <a:t>публикацията</a:t>
            </a:r>
            <a:r>
              <a:rPr lang="ru-RU" sz="600" i="1" dirty="0" smtClean="0"/>
              <a:t> се носи от Община </a:t>
            </a:r>
            <a:r>
              <a:rPr lang="ru-RU" sz="600" i="1" dirty="0" err="1" smtClean="0"/>
              <a:t>Русе</a:t>
            </a:r>
            <a:r>
              <a:rPr lang="ru-RU" sz="600" i="1" dirty="0" smtClean="0"/>
              <a:t> и при </a:t>
            </a:r>
            <a:r>
              <a:rPr lang="ru-RU" sz="600" i="1" dirty="0" err="1" smtClean="0"/>
              <a:t>никакви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обстоятелства</a:t>
            </a:r>
            <a:r>
              <a:rPr lang="ru-RU" sz="600" i="1" dirty="0" smtClean="0"/>
              <a:t> не </a:t>
            </a:r>
            <a:r>
              <a:rPr lang="ru-RU" sz="600" i="1" dirty="0" err="1" smtClean="0"/>
              <a:t>може</a:t>
            </a:r>
            <a:r>
              <a:rPr lang="ru-RU" sz="600" i="1" dirty="0" smtClean="0"/>
              <a:t> да се </a:t>
            </a:r>
            <a:r>
              <a:rPr lang="ru-RU" sz="600" i="1" dirty="0" err="1" smtClean="0"/>
              <a:t>счита</a:t>
            </a:r>
            <a:r>
              <a:rPr lang="ru-RU" sz="600" i="1" dirty="0" smtClean="0"/>
              <a:t>, </a:t>
            </a:r>
            <a:r>
              <a:rPr lang="ru-RU" sz="600" i="1" dirty="0" err="1" smtClean="0"/>
              <a:t>че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този</a:t>
            </a:r>
            <a:r>
              <a:rPr lang="ru-RU" sz="600" i="1" dirty="0" smtClean="0"/>
              <a:t> документ </a:t>
            </a:r>
            <a:r>
              <a:rPr lang="ru-RU" sz="600" i="1" dirty="0" err="1" smtClean="0"/>
              <a:t>отразява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официалното</a:t>
            </a:r>
            <a:r>
              <a:rPr lang="ru-RU" sz="600" i="1" dirty="0" smtClean="0"/>
              <a:t> становище на </a:t>
            </a:r>
            <a:r>
              <a:rPr lang="ru-RU" sz="600" i="1" dirty="0" err="1" smtClean="0"/>
              <a:t>Европейския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съюз</a:t>
            </a:r>
            <a:r>
              <a:rPr lang="ru-RU" sz="600" i="1" dirty="0" smtClean="0"/>
              <a:t> и </a:t>
            </a:r>
            <a:r>
              <a:rPr lang="ru-RU" sz="600" i="1" dirty="0" err="1" smtClean="0"/>
              <a:t>Управляващ</a:t>
            </a:r>
            <a:r>
              <a:rPr lang="ru-RU" sz="600" i="1" dirty="0" smtClean="0"/>
              <a:t> орган</a:t>
            </a:r>
            <a:endParaRPr lang="ru-RU" sz="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Google Диск\VeloPlan\Prezentaciq April\Chel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Текстово поле 5"/>
          <p:cNvSpPr txBox="1"/>
          <p:nvPr/>
        </p:nvSpPr>
        <p:spPr>
          <a:xfrm>
            <a:off x="179512" y="5180419"/>
            <a:ext cx="885831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b="1" dirty="0" smtClean="0"/>
              <a:t>СХЕМА НА АТРАКТОРИТЕ (ПРИВЛЕКАТЕЛНИТЕ МЕСТА И ЗОНИ) В ГРАД РУСЕ</a:t>
            </a:r>
          </a:p>
          <a:p>
            <a:pPr>
              <a:buFontTx/>
              <a:buChar char="-"/>
            </a:pPr>
            <a:r>
              <a:rPr lang="bg-BG" sz="1100" dirty="0" smtClean="0"/>
              <a:t> Определяне и локализиране на атракторите</a:t>
            </a:r>
          </a:p>
          <a:p>
            <a:pPr>
              <a:buFontTx/>
              <a:buChar char="-"/>
            </a:pPr>
            <a:r>
              <a:rPr lang="bg-BG" sz="1100" dirty="0" smtClean="0"/>
              <a:t> Отделяне според видове и значението</a:t>
            </a:r>
          </a:p>
          <a:p>
            <a:pPr>
              <a:buFontTx/>
              <a:buChar char="-"/>
            </a:pPr>
            <a:r>
              <a:rPr lang="bg-BG" sz="1100" dirty="0" smtClean="0"/>
              <a:t> Определяне на </a:t>
            </a:r>
            <a:r>
              <a:rPr lang="bg-BG" sz="1100" dirty="0" err="1" smtClean="0"/>
              <a:t>атракторните</a:t>
            </a:r>
            <a:r>
              <a:rPr lang="bg-BG" sz="1100" dirty="0" smtClean="0"/>
              <a:t> граници на паркове и спортни терени</a:t>
            </a:r>
          </a:p>
          <a:p>
            <a:pPr>
              <a:buFontTx/>
              <a:buChar char="-"/>
            </a:pPr>
            <a:r>
              <a:rPr lang="bg-BG" sz="1100" dirty="0" smtClean="0"/>
              <a:t>Определяне на </a:t>
            </a:r>
            <a:r>
              <a:rPr lang="bg-BG" sz="1100" dirty="0" err="1" smtClean="0"/>
              <a:t>атракторните</a:t>
            </a:r>
            <a:r>
              <a:rPr lang="bg-BG" sz="1100" dirty="0" smtClean="0"/>
              <a:t> граници на промишлените зони</a:t>
            </a:r>
          </a:p>
        </p:txBody>
      </p:sp>
      <p:pic>
        <p:nvPicPr>
          <p:cNvPr id="1028" name="Picture 4" descr="G:\Motin\VeloPlan\PDF\VeloPlanRuseAtraktoriM15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815068"/>
            <a:ext cx="9143999" cy="3414132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043608" y="6165304"/>
            <a:ext cx="6678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" i="1" dirty="0" err="1" smtClean="0"/>
              <a:t>Този</a:t>
            </a:r>
            <a:r>
              <a:rPr lang="ru-RU" sz="600" i="1" dirty="0" smtClean="0"/>
              <a:t> документ е </a:t>
            </a:r>
            <a:r>
              <a:rPr lang="ru-RU" sz="600" i="1" dirty="0" err="1" smtClean="0"/>
              <a:t>създаден</a:t>
            </a:r>
            <a:r>
              <a:rPr lang="ru-RU" sz="600" i="1" dirty="0" smtClean="0"/>
              <a:t> в </a:t>
            </a:r>
            <a:r>
              <a:rPr lang="ru-RU" sz="600" i="1" dirty="0" err="1" smtClean="0"/>
              <a:t>рамките</a:t>
            </a:r>
            <a:r>
              <a:rPr lang="ru-RU" sz="600" i="1" dirty="0" smtClean="0"/>
              <a:t> на проект „</a:t>
            </a:r>
            <a:r>
              <a:rPr lang="ru-RU" sz="600" i="1" dirty="0" err="1" smtClean="0"/>
              <a:t>Интегрирана</a:t>
            </a:r>
            <a:r>
              <a:rPr lang="ru-RU" sz="600" i="1" dirty="0" smtClean="0"/>
              <a:t> система за </a:t>
            </a:r>
            <a:r>
              <a:rPr lang="ru-RU" sz="600" i="1" dirty="0" err="1" smtClean="0"/>
              <a:t>градски</a:t>
            </a:r>
            <a:r>
              <a:rPr lang="ru-RU" sz="600" i="1" dirty="0" smtClean="0"/>
              <a:t> транспорт на град </a:t>
            </a:r>
            <a:r>
              <a:rPr lang="ru-RU" sz="600" i="1" dirty="0" err="1" smtClean="0"/>
              <a:t>Русе</a:t>
            </a:r>
            <a:r>
              <a:rPr lang="ru-RU" sz="600" i="1" dirty="0" smtClean="0"/>
              <a:t>”, в </a:t>
            </a:r>
            <a:r>
              <a:rPr lang="ru-RU" sz="600" i="1" dirty="0" err="1" smtClean="0"/>
              <a:t>изпълнение</a:t>
            </a:r>
            <a:r>
              <a:rPr lang="ru-RU" sz="600" i="1" dirty="0" smtClean="0"/>
              <a:t> на договор BG161PO001/1.5-03/2011/005</a:t>
            </a:r>
            <a:r>
              <a:rPr lang="ru-RU" sz="600" dirty="0" smtClean="0"/>
              <a:t> </a:t>
            </a:r>
            <a:r>
              <a:rPr lang="ru-RU" sz="600" i="1" dirty="0" smtClean="0"/>
              <a:t>за </a:t>
            </a:r>
            <a:r>
              <a:rPr lang="ru-RU" sz="600" i="1" dirty="0" err="1" smtClean="0"/>
              <a:t>предоставяне</a:t>
            </a:r>
            <a:r>
              <a:rPr lang="ru-RU" sz="600" i="1" dirty="0" smtClean="0"/>
              <a:t> на </a:t>
            </a:r>
            <a:r>
              <a:rPr lang="ru-RU" sz="600" i="1" dirty="0" err="1" smtClean="0"/>
              <a:t>безвъзмездна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финансова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помощ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който</a:t>
            </a:r>
            <a:r>
              <a:rPr lang="ru-RU" sz="600" i="1" dirty="0" smtClean="0"/>
              <a:t> се </a:t>
            </a:r>
            <a:r>
              <a:rPr lang="ru-RU" sz="600" i="1" dirty="0" err="1" smtClean="0"/>
              <a:t>осъществява</a:t>
            </a:r>
            <a:r>
              <a:rPr lang="ru-RU" sz="600" i="1" dirty="0" smtClean="0"/>
              <a:t> с </a:t>
            </a:r>
            <a:r>
              <a:rPr lang="ru-RU" sz="600" i="1" dirty="0" err="1" smtClean="0"/>
              <a:t>финансовата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подкрепа</a:t>
            </a:r>
            <a:r>
              <a:rPr lang="ru-RU" sz="600" i="1" dirty="0" smtClean="0"/>
              <a:t> на Оперативна </a:t>
            </a:r>
            <a:r>
              <a:rPr lang="ru-RU" sz="600" i="1" dirty="0" err="1" smtClean="0"/>
              <a:t>програма</a:t>
            </a:r>
            <a:r>
              <a:rPr lang="ru-RU" sz="600" i="1" dirty="0" smtClean="0"/>
              <a:t> «</a:t>
            </a:r>
            <a:r>
              <a:rPr lang="ru-RU" sz="600" i="1" dirty="0" err="1" smtClean="0"/>
              <a:t>Регионално</a:t>
            </a:r>
            <a:r>
              <a:rPr lang="ru-RU" sz="600" i="1" dirty="0" smtClean="0"/>
              <a:t> развитие» 2007-2013г., </a:t>
            </a:r>
            <a:r>
              <a:rPr lang="ru-RU" sz="600" i="1" dirty="0" err="1" smtClean="0"/>
              <a:t>съфинансирана</a:t>
            </a:r>
            <a:r>
              <a:rPr lang="ru-RU" sz="600" i="1" dirty="0" smtClean="0"/>
              <a:t> от </a:t>
            </a:r>
            <a:r>
              <a:rPr lang="ru-RU" sz="600" i="1" dirty="0" err="1" smtClean="0"/>
              <a:t>Европейския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съюз</a:t>
            </a:r>
            <a:r>
              <a:rPr lang="ru-RU" sz="600" i="1" dirty="0" smtClean="0"/>
              <a:t> чрез </a:t>
            </a:r>
            <a:r>
              <a:rPr lang="ru-RU" sz="600" i="1" dirty="0" err="1" smtClean="0"/>
              <a:t>Европейския</a:t>
            </a:r>
            <a:r>
              <a:rPr lang="ru-RU" sz="600" i="1" dirty="0" smtClean="0"/>
              <a:t> фонд за </a:t>
            </a:r>
            <a:r>
              <a:rPr lang="ru-RU" sz="600" i="1" dirty="0" err="1" smtClean="0"/>
              <a:t>регионално</a:t>
            </a:r>
            <a:r>
              <a:rPr lang="ru-RU" sz="600" i="1" dirty="0" smtClean="0"/>
              <a:t> развитие. </a:t>
            </a:r>
            <a:r>
              <a:rPr lang="ru-RU" sz="600" i="1" dirty="0" err="1" smtClean="0"/>
              <a:t>Цялата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отговорност</a:t>
            </a:r>
            <a:r>
              <a:rPr lang="ru-RU" sz="600" i="1" dirty="0" smtClean="0"/>
              <a:t> за </a:t>
            </a:r>
            <a:r>
              <a:rPr lang="ru-RU" sz="600" i="1" dirty="0" err="1" smtClean="0"/>
              <a:t>съдържанието</a:t>
            </a:r>
            <a:r>
              <a:rPr lang="ru-RU" sz="600" i="1" dirty="0" smtClean="0"/>
              <a:t> на </a:t>
            </a:r>
            <a:r>
              <a:rPr lang="ru-RU" sz="600" i="1" dirty="0" err="1" smtClean="0"/>
              <a:t>публикацията</a:t>
            </a:r>
            <a:r>
              <a:rPr lang="ru-RU" sz="600" i="1" dirty="0" smtClean="0"/>
              <a:t> се носи от Община </a:t>
            </a:r>
            <a:r>
              <a:rPr lang="ru-RU" sz="600" i="1" dirty="0" err="1" smtClean="0"/>
              <a:t>Русе</a:t>
            </a:r>
            <a:r>
              <a:rPr lang="ru-RU" sz="600" i="1" dirty="0" smtClean="0"/>
              <a:t> и при </a:t>
            </a:r>
            <a:r>
              <a:rPr lang="ru-RU" sz="600" i="1" dirty="0" err="1" smtClean="0"/>
              <a:t>никакви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обстоятелства</a:t>
            </a:r>
            <a:r>
              <a:rPr lang="ru-RU" sz="600" i="1" dirty="0" smtClean="0"/>
              <a:t> не </a:t>
            </a:r>
            <a:r>
              <a:rPr lang="ru-RU" sz="600" i="1" dirty="0" err="1" smtClean="0"/>
              <a:t>може</a:t>
            </a:r>
            <a:r>
              <a:rPr lang="ru-RU" sz="600" i="1" dirty="0" smtClean="0"/>
              <a:t> да се </a:t>
            </a:r>
            <a:r>
              <a:rPr lang="ru-RU" sz="600" i="1" dirty="0" err="1" smtClean="0"/>
              <a:t>счита</a:t>
            </a:r>
            <a:r>
              <a:rPr lang="ru-RU" sz="600" i="1" dirty="0" smtClean="0"/>
              <a:t>, </a:t>
            </a:r>
            <a:r>
              <a:rPr lang="ru-RU" sz="600" i="1" dirty="0" err="1" smtClean="0"/>
              <a:t>че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този</a:t>
            </a:r>
            <a:r>
              <a:rPr lang="ru-RU" sz="600" i="1" dirty="0" smtClean="0"/>
              <a:t> документ </a:t>
            </a:r>
            <a:r>
              <a:rPr lang="ru-RU" sz="600" i="1" dirty="0" err="1" smtClean="0"/>
              <a:t>отразява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официалното</a:t>
            </a:r>
            <a:r>
              <a:rPr lang="ru-RU" sz="600" i="1" dirty="0" smtClean="0"/>
              <a:t> становище на </a:t>
            </a:r>
            <a:r>
              <a:rPr lang="ru-RU" sz="600" i="1" dirty="0" err="1" smtClean="0"/>
              <a:t>Европейския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съюз</a:t>
            </a:r>
            <a:r>
              <a:rPr lang="ru-RU" sz="600" i="1" dirty="0" smtClean="0"/>
              <a:t> и </a:t>
            </a:r>
            <a:r>
              <a:rPr lang="ru-RU" sz="600" i="1" dirty="0" err="1" smtClean="0"/>
              <a:t>Управляващ</a:t>
            </a:r>
            <a:r>
              <a:rPr lang="ru-RU" sz="600" i="1" dirty="0" smtClean="0"/>
              <a:t> орган</a:t>
            </a:r>
            <a:endParaRPr lang="ru-RU" sz="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Google Диск\VeloPlan\Prezentaciq April\Chel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44000" cy="7389440"/>
          </a:xfrm>
          <a:prstGeom prst="rect">
            <a:avLst/>
          </a:prstGeom>
          <a:noFill/>
        </p:spPr>
      </p:pic>
      <p:sp>
        <p:nvSpPr>
          <p:cNvPr id="6" name="Текстово поле 5"/>
          <p:cNvSpPr txBox="1"/>
          <p:nvPr/>
        </p:nvSpPr>
        <p:spPr>
          <a:xfrm>
            <a:off x="142844" y="5180999"/>
            <a:ext cx="885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b="1" dirty="0" smtClean="0"/>
              <a:t>ПРЕДВАРИТЕЛНА ОБХВАТНА ТЕОРЕТИЧНА МРЕЖА</a:t>
            </a:r>
            <a:endParaRPr lang="bg-BG" sz="1200" dirty="0" smtClean="0"/>
          </a:p>
          <a:p>
            <a:r>
              <a:rPr lang="bg-BG" sz="1200" dirty="0" smtClean="0"/>
              <a:t>Теоретично свързване на основните притегателни зони на града, за да се получат необходимите мрежови връзки въз основа на:</a:t>
            </a:r>
          </a:p>
          <a:p>
            <a:r>
              <a:rPr lang="bg-BG" sz="1200" dirty="0" smtClean="0"/>
              <a:t>- определяне на вида на зоната и категоризация на притегателност;</a:t>
            </a:r>
          </a:p>
          <a:p>
            <a:pPr lvl="0"/>
            <a:r>
              <a:rPr lang="bg-BG" sz="1200" dirty="0" smtClean="0"/>
              <a:t>- брой на населението;</a:t>
            </a:r>
          </a:p>
          <a:p>
            <a:pPr lvl="0"/>
            <a:r>
              <a:rPr lang="bg-BG" sz="1200" dirty="0" smtClean="0"/>
              <a:t>- брой пътувания от и към зоната;</a:t>
            </a:r>
          </a:p>
          <a:p>
            <a:pPr lvl="0"/>
            <a:r>
              <a:rPr lang="bg-BG" sz="1200" dirty="0" smtClean="0"/>
              <a:t>- брой и важност на атракторите в зоната.</a:t>
            </a:r>
          </a:p>
        </p:txBody>
      </p:sp>
      <p:pic>
        <p:nvPicPr>
          <p:cNvPr id="1027" name="Picture 3" descr="G:\Motin\VeloPlan\PDF\VeloPlanRuseObhvatnaTeoretichnaMrejaМ25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104" y="1772816"/>
            <a:ext cx="6877272" cy="3247524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187624" y="6351711"/>
            <a:ext cx="6678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" i="1" dirty="0" err="1" smtClean="0"/>
              <a:t>Този</a:t>
            </a:r>
            <a:r>
              <a:rPr lang="ru-RU" sz="600" i="1" dirty="0" smtClean="0"/>
              <a:t> документ е </a:t>
            </a:r>
            <a:r>
              <a:rPr lang="ru-RU" sz="600" i="1" dirty="0" err="1" smtClean="0"/>
              <a:t>създаден</a:t>
            </a:r>
            <a:r>
              <a:rPr lang="ru-RU" sz="600" i="1" dirty="0" smtClean="0"/>
              <a:t> в </a:t>
            </a:r>
            <a:r>
              <a:rPr lang="ru-RU" sz="600" i="1" dirty="0" err="1" smtClean="0"/>
              <a:t>рамките</a:t>
            </a:r>
            <a:r>
              <a:rPr lang="ru-RU" sz="600" i="1" dirty="0" smtClean="0"/>
              <a:t> на проект „</a:t>
            </a:r>
            <a:r>
              <a:rPr lang="ru-RU" sz="600" i="1" dirty="0" err="1" smtClean="0"/>
              <a:t>Интегрирана</a:t>
            </a:r>
            <a:r>
              <a:rPr lang="ru-RU" sz="600" i="1" dirty="0" smtClean="0"/>
              <a:t> система за </a:t>
            </a:r>
            <a:r>
              <a:rPr lang="ru-RU" sz="600" i="1" dirty="0" err="1" smtClean="0"/>
              <a:t>градски</a:t>
            </a:r>
            <a:r>
              <a:rPr lang="ru-RU" sz="600" i="1" dirty="0" smtClean="0"/>
              <a:t> транспорт на град </a:t>
            </a:r>
            <a:r>
              <a:rPr lang="ru-RU" sz="600" i="1" dirty="0" err="1" smtClean="0"/>
              <a:t>Русе</a:t>
            </a:r>
            <a:r>
              <a:rPr lang="ru-RU" sz="600" i="1" dirty="0" smtClean="0"/>
              <a:t>”, в </a:t>
            </a:r>
            <a:r>
              <a:rPr lang="ru-RU" sz="600" i="1" dirty="0" err="1" smtClean="0"/>
              <a:t>изпълнение</a:t>
            </a:r>
            <a:r>
              <a:rPr lang="ru-RU" sz="600" i="1" dirty="0" smtClean="0"/>
              <a:t> на договор BG161PO001/1.5-03/2011/005</a:t>
            </a:r>
            <a:r>
              <a:rPr lang="ru-RU" sz="600" dirty="0" smtClean="0"/>
              <a:t> </a:t>
            </a:r>
            <a:r>
              <a:rPr lang="ru-RU" sz="600" i="1" dirty="0" smtClean="0"/>
              <a:t>за </a:t>
            </a:r>
            <a:r>
              <a:rPr lang="ru-RU" sz="600" i="1" dirty="0" err="1" smtClean="0"/>
              <a:t>предоставяне</a:t>
            </a:r>
            <a:r>
              <a:rPr lang="ru-RU" sz="600" i="1" dirty="0" smtClean="0"/>
              <a:t> на </a:t>
            </a:r>
            <a:r>
              <a:rPr lang="ru-RU" sz="600" i="1" dirty="0" err="1" smtClean="0"/>
              <a:t>безвъзмездна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финансова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помощ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който</a:t>
            </a:r>
            <a:r>
              <a:rPr lang="ru-RU" sz="600" i="1" dirty="0" smtClean="0"/>
              <a:t> се </a:t>
            </a:r>
            <a:r>
              <a:rPr lang="ru-RU" sz="600" i="1" dirty="0" err="1" smtClean="0"/>
              <a:t>осъществява</a:t>
            </a:r>
            <a:r>
              <a:rPr lang="ru-RU" sz="600" i="1" dirty="0" smtClean="0"/>
              <a:t> с </a:t>
            </a:r>
            <a:r>
              <a:rPr lang="ru-RU" sz="600" i="1" dirty="0" err="1" smtClean="0"/>
              <a:t>финансовата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подкрепа</a:t>
            </a:r>
            <a:r>
              <a:rPr lang="ru-RU" sz="600" i="1" dirty="0" smtClean="0"/>
              <a:t> на Оперативна </a:t>
            </a:r>
            <a:r>
              <a:rPr lang="ru-RU" sz="600" i="1" dirty="0" err="1" smtClean="0"/>
              <a:t>програма</a:t>
            </a:r>
            <a:r>
              <a:rPr lang="ru-RU" sz="600" i="1" dirty="0" smtClean="0"/>
              <a:t> «</a:t>
            </a:r>
            <a:r>
              <a:rPr lang="ru-RU" sz="600" i="1" dirty="0" err="1" smtClean="0"/>
              <a:t>Регионално</a:t>
            </a:r>
            <a:r>
              <a:rPr lang="ru-RU" sz="600" i="1" dirty="0" smtClean="0"/>
              <a:t> развитие» 2007-2013г., </a:t>
            </a:r>
            <a:r>
              <a:rPr lang="ru-RU" sz="600" i="1" dirty="0" err="1" smtClean="0"/>
              <a:t>съфинансирана</a:t>
            </a:r>
            <a:r>
              <a:rPr lang="ru-RU" sz="600" i="1" dirty="0" smtClean="0"/>
              <a:t> от </a:t>
            </a:r>
            <a:r>
              <a:rPr lang="ru-RU" sz="600" i="1" dirty="0" err="1" smtClean="0"/>
              <a:t>Европейския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съюз</a:t>
            </a:r>
            <a:r>
              <a:rPr lang="ru-RU" sz="600" i="1" dirty="0" smtClean="0"/>
              <a:t> чрез </a:t>
            </a:r>
            <a:r>
              <a:rPr lang="ru-RU" sz="600" i="1" dirty="0" err="1" smtClean="0"/>
              <a:t>Европейския</a:t>
            </a:r>
            <a:r>
              <a:rPr lang="ru-RU" sz="600" i="1" dirty="0" smtClean="0"/>
              <a:t> фонд за </a:t>
            </a:r>
            <a:r>
              <a:rPr lang="ru-RU" sz="600" i="1" dirty="0" err="1" smtClean="0"/>
              <a:t>регионално</a:t>
            </a:r>
            <a:r>
              <a:rPr lang="ru-RU" sz="600" i="1" dirty="0" smtClean="0"/>
              <a:t> развитие. </a:t>
            </a:r>
            <a:r>
              <a:rPr lang="ru-RU" sz="600" i="1" dirty="0" err="1" smtClean="0"/>
              <a:t>Цялата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отговорност</a:t>
            </a:r>
            <a:r>
              <a:rPr lang="ru-RU" sz="600" i="1" dirty="0" smtClean="0"/>
              <a:t> за </a:t>
            </a:r>
            <a:r>
              <a:rPr lang="ru-RU" sz="600" i="1" dirty="0" err="1" smtClean="0"/>
              <a:t>съдържанието</a:t>
            </a:r>
            <a:r>
              <a:rPr lang="ru-RU" sz="600" i="1" dirty="0" smtClean="0"/>
              <a:t> на </a:t>
            </a:r>
            <a:r>
              <a:rPr lang="ru-RU" sz="600" i="1" dirty="0" err="1" smtClean="0"/>
              <a:t>публикацията</a:t>
            </a:r>
            <a:r>
              <a:rPr lang="ru-RU" sz="600" i="1" dirty="0" smtClean="0"/>
              <a:t> се носи от Община </a:t>
            </a:r>
            <a:r>
              <a:rPr lang="ru-RU" sz="600" i="1" dirty="0" err="1" smtClean="0"/>
              <a:t>Русе</a:t>
            </a:r>
            <a:r>
              <a:rPr lang="ru-RU" sz="600" i="1" dirty="0" smtClean="0"/>
              <a:t> и при </a:t>
            </a:r>
            <a:r>
              <a:rPr lang="ru-RU" sz="600" i="1" dirty="0" err="1" smtClean="0"/>
              <a:t>никакви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обстоятелства</a:t>
            </a:r>
            <a:r>
              <a:rPr lang="ru-RU" sz="600" i="1" dirty="0" smtClean="0"/>
              <a:t> не </a:t>
            </a:r>
            <a:r>
              <a:rPr lang="ru-RU" sz="600" i="1" dirty="0" err="1" smtClean="0"/>
              <a:t>може</a:t>
            </a:r>
            <a:r>
              <a:rPr lang="ru-RU" sz="600" i="1" dirty="0" smtClean="0"/>
              <a:t> да се </a:t>
            </a:r>
            <a:r>
              <a:rPr lang="ru-RU" sz="600" i="1" dirty="0" err="1" smtClean="0"/>
              <a:t>счита</a:t>
            </a:r>
            <a:r>
              <a:rPr lang="ru-RU" sz="600" i="1" dirty="0" smtClean="0"/>
              <a:t>, </a:t>
            </a:r>
            <a:r>
              <a:rPr lang="ru-RU" sz="600" i="1" dirty="0" err="1" smtClean="0"/>
              <a:t>че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този</a:t>
            </a:r>
            <a:r>
              <a:rPr lang="ru-RU" sz="600" i="1" dirty="0" smtClean="0"/>
              <a:t> документ </a:t>
            </a:r>
            <a:r>
              <a:rPr lang="ru-RU" sz="600" i="1" dirty="0" err="1" smtClean="0"/>
              <a:t>отразява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официалното</a:t>
            </a:r>
            <a:r>
              <a:rPr lang="ru-RU" sz="600" i="1" dirty="0" smtClean="0"/>
              <a:t> становище на </a:t>
            </a:r>
            <a:r>
              <a:rPr lang="ru-RU" sz="600" i="1" dirty="0" err="1" smtClean="0"/>
              <a:t>Европейския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съюз</a:t>
            </a:r>
            <a:r>
              <a:rPr lang="ru-RU" sz="600" i="1" dirty="0" smtClean="0"/>
              <a:t> и </a:t>
            </a:r>
            <a:r>
              <a:rPr lang="ru-RU" sz="600" i="1" dirty="0" err="1" smtClean="0"/>
              <a:t>Управляващ</a:t>
            </a:r>
            <a:r>
              <a:rPr lang="ru-RU" sz="600" i="1" dirty="0" smtClean="0"/>
              <a:t> орган</a:t>
            </a:r>
            <a:endParaRPr lang="ru-RU" sz="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Google Диск\VeloPlan\Prezentaciq April\Chel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</p:spPr>
      </p:pic>
      <p:sp>
        <p:nvSpPr>
          <p:cNvPr id="6" name="Текстово поле 5"/>
          <p:cNvSpPr txBox="1"/>
          <p:nvPr/>
        </p:nvSpPr>
        <p:spPr>
          <a:xfrm>
            <a:off x="142844" y="5043080"/>
            <a:ext cx="8858312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b="1" dirty="0" smtClean="0"/>
              <a:t>ПРЕДВАРИТЕЛНА ОСНОВНА ВЕЛОМРЕЖА</a:t>
            </a:r>
            <a:endParaRPr lang="bg-BG" sz="1200" dirty="0" smtClean="0"/>
          </a:p>
          <a:p>
            <a:r>
              <a:rPr lang="bg-BG" sz="1200" dirty="0" smtClean="0"/>
              <a:t>За получаване на главната веломрежа, след получаване на основните свързващи линии от Теоретичната мрежа, всички връзки се отлагат върху съществуващата улична инфраструктура. Критериите за това са: </a:t>
            </a:r>
          </a:p>
          <a:p>
            <a:pPr lvl="0"/>
            <a:r>
              <a:rPr lang="bg-BG" sz="1200" dirty="0" smtClean="0"/>
              <a:t>- посока и </a:t>
            </a:r>
            <a:r>
              <a:rPr lang="bg-BG" sz="1200" dirty="0" err="1" smtClean="0"/>
              <a:t>директност</a:t>
            </a:r>
            <a:r>
              <a:rPr lang="bg-BG" sz="1200" dirty="0" smtClean="0"/>
              <a:t> на улиците;		- ширина и възможности на инфраструктурата;</a:t>
            </a:r>
          </a:p>
          <a:p>
            <a:pPr lvl="0"/>
            <a:r>
              <a:rPr lang="bg-BG" sz="1200" dirty="0" smtClean="0"/>
              <a:t>- натовареност на трасето;			- брой светофарни уредби и пресичания на пътища с предимство;</a:t>
            </a:r>
          </a:p>
          <a:p>
            <a:pPr lvl="0">
              <a:buFontTx/>
              <a:buChar char="-"/>
            </a:pPr>
            <a:r>
              <a:rPr lang="bg-BG" sz="1200" dirty="0" smtClean="0"/>
              <a:t> качество на заобикалящата среда. </a:t>
            </a:r>
          </a:p>
          <a:p>
            <a:pPr lvl="0"/>
            <a:r>
              <a:rPr lang="bg-BG" sz="1200" dirty="0" smtClean="0"/>
              <a:t>Заложени са направленията на извънградски-рекреационни маршрути</a:t>
            </a:r>
          </a:p>
          <a:p>
            <a:pPr lvl="0"/>
            <a:endParaRPr lang="bg-BG" sz="1100" dirty="0" smtClean="0"/>
          </a:p>
        </p:txBody>
      </p:sp>
      <p:pic>
        <p:nvPicPr>
          <p:cNvPr id="2" name="Picture 2" descr="G:\Motin\VeloPlan\PDF\VeloPlanRuseOsnovnaMrejaМ25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748890"/>
            <a:ext cx="6408712" cy="30299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187624" y="6381328"/>
            <a:ext cx="6678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" i="1" dirty="0" err="1" smtClean="0"/>
              <a:t>Този</a:t>
            </a:r>
            <a:r>
              <a:rPr lang="ru-RU" sz="600" i="1" dirty="0" smtClean="0"/>
              <a:t> документ е </a:t>
            </a:r>
            <a:r>
              <a:rPr lang="ru-RU" sz="600" i="1" dirty="0" err="1" smtClean="0"/>
              <a:t>създаден</a:t>
            </a:r>
            <a:r>
              <a:rPr lang="ru-RU" sz="600" i="1" dirty="0" smtClean="0"/>
              <a:t> в </a:t>
            </a:r>
            <a:r>
              <a:rPr lang="ru-RU" sz="600" i="1" dirty="0" err="1" smtClean="0"/>
              <a:t>рамките</a:t>
            </a:r>
            <a:r>
              <a:rPr lang="ru-RU" sz="600" i="1" dirty="0" smtClean="0"/>
              <a:t> на проект „</a:t>
            </a:r>
            <a:r>
              <a:rPr lang="ru-RU" sz="600" i="1" dirty="0" err="1" smtClean="0"/>
              <a:t>Интегрирана</a:t>
            </a:r>
            <a:r>
              <a:rPr lang="ru-RU" sz="600" i="1" dirty="0" smtClean="0"/>
              <a:t> система за </a:t>
            </a:r>
            <a:r>
              <a:rPr lang="ru-RU" sz="600" i="1" dirty="0" err="1" smtClean="0"/>
              <a:t>градски</a:t>
            </a:r>
            <a:r>
              <a:rPr lang="ru-RU" sz="600" i="1" dirty="0" smtClean="0"/>
              <a:t> транспорт на град </a:t>
            </a:r>
            <a:r>
              <a:rPr lang="ru-RU" sz="600" i="1" dirty="0" err="1" smtClean="0"/>
              <a:t>Русе</a:t>
            </a:r>
            <a:r>
              <a:rPr lang="ru-RU" sz="600" i="1" dirty="0" smtClean="0"/>
              <a:t>”, в </a:t>
            </a:r>
            <a:r>
              <a:rPr lang="ru-RU" sz="600" i="1" dirty="0" err="1" smtClean="0"/>
              <a:t>изпълнение</a:t>
            </a:r>
            <a:r>
              <a:rPr lang="ru-RU" sz="600" i="1" dirty="0" smtClean="0"/>
              <a:t> на договор BG161PO001/1.5-03/2011/005</a:t>
            </a:r>
            <a:r>
              <a:rPr lang="ru-RU" sz="600" dirty="0" smtClean="0"/>
              <a:t> </a:t>
            </a:r>
            <a:r>
              <a:rPr lang="ru-RU" sz="600" i="1" dirty="0" smtClean="0"/>
              <a:t>за </a:t>
            </a:r>
            <a:r>
              <a:rPr lang="ru-RU" sz="600" i="1" dirty="0" err="1" smtClean="0"/>
              <a:t>предоставяне</a:t>
            </a:r>
            <a:r>
              <a:rPr lang="ru-RU" sz="600" i="1" dirty="0" smtClean="0"/>
              <a:t> на </a:t>
            </a:r>
            <a:r>
              <a:rPr lang="ru-RU" sz="600" i="1" dirty="0" err="1" smtClean="0"/>
              <a:t>безвъзмездна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финансова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помощ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който</a:t>
            </a:r>
            <a:r>
              <a:rPr lang="ru-RU" sz="600" i="1" dirty="0" smtClean="0"/>
              <a:t> се </a:t>
            </a:r>
            <a:r>
              <a:rPr lang="ru-RU" sz="600" i="1" dirty="0" err="1" smtClean="0"/>
              <a:t>осъществява</a:t>
            </a:r>
            <a:r>
              <a:rPr lang="ru-RU" sz="600" i="1" dirty="0" smtClean="0"/>
              <a:t> с </a:t>
            </a:r>
            <a:r>
              <a:rPr lang="ru-RU" sz="600" i="1" dirty="0" err="1" smtClean="0"/>
              <a:t>финансовата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подкрепа</a:t>
            </a:r>
            <a:r>
              <a:rPr lang="ru-RU" sz="600" i="1" dirty="0" smtClean="0"/>
              <a:t> на Оперативна </a:t>
            </a:r>
            <a:r>
              <a:rPr lang="ru-RU" sz="600" i="1" dirty="0" err="1" smtClean="0"/>
              <a:t>програма</a:t>
            </a:r>
            <a:r>
              <a:rPr lang="ru-RU" sz="600" i="1" dirty="0" smtClean="0"/>
              <a:t> «</a:t>
            </a:r>
            <a:r>
              <a:rPr lang="ru-RU" sz="600" i="1" dirty="0" err="1" smtClean="0"/>
              <a:t>Регионално</a:t>
            </a:r>
            <a:r>
              <a:rPr lang="ru-RU" sz="600" i="1" dirty="0" smtClean="0"/>
              <a:t> развитие» 2007-2013г., </a:t>
            </a:r>
            <a:r>
              <a:rPr lang="ru-RU" sz="600" i="1" dirty="0" err="1" smtClean="0"/>
              <a:t>съфинансирана</a:t>
            </a:r>
            <a:r>
              <a:rPr lang="ru-RU" sz="600" i="1" dirty="0" smtClean="0"/>
              <a:t> от </a:t>
            </a:r>
            <a:r>
              <a:rPr lang="ru-RU" sz="600" i="1" dirty="0" err="1" smtClean="0"/>
              <a:t>Европейския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съюз</a:t>
            </a:r>
            <a:r>
              <a:rPr lang="ru-RU" sz="600" i="1" dirty="0" smtClean="0"/>
              <a:t> чрез </a:t>
            </a:r>
            <a:r>
              <a:rPr lang="ru-RU" sz="600" i="1" dirty="0" err="1" smtClean="0"/>
              <a:t>Европейския</a:t>
            </a:r>
            <a:r>
              <a:rPr lang="ru-RU" sz="600" i="1" dirty="0" smtClean="0"/>
              <a:t> фонд за </a:t>
            </a:r>
            <a:r>
              <a:rPr lang="ru-RU" sz="600" i="1" dirty="0" err="1" smtClean="0"/>
              <a:t>регионално</a:t>
            </a:r>
            <a:r>
              <a:rPr lang="ru-RU" sz="600" i="1" dirty="0" smtClean="0"/>
              <a:t> развитие. </a:t>
            </a:r>
            <a:r>
              <a:rPr lang="ru-RU" sz="600" i="1" dirty="0" err="1" smtClean="0"/>
              <a:t>Цялата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отговорност</a:t>
            </a:r>
            <a:r>
              <a:rPr lang="ru-RU" sz="600" i="1" dirty="0" smtClean="0"/>
              <a:t> за </a:t>
            </a:r>
            <a:r>
              <a:rPr lang="ru-RU" sz="600" i="1" dirty="0" err="1" smtClean="0"/>
              <a:t>съдържанието</a:t>
            </a:r>
            <a:r>
              <a:rPr lang="ru-RU" sz="600" i="1" dirty="0" smtClean="0"/>
              <a:t> на </a:t>
            </a:r>
            <a:r>
              <a:rPr lang="ru-RU" sz="600" i="1" dirty="0" err="1" smtClean="0"/>
              <a:t>публикацията</a:t>
            </a:r>
            <a:r>
              <a:rPr lang="ru-RU" sz="600" i="1" dirty="0" smtClean="0"/>
              <a:t> се носи от Община </a:t>
            </a:r>
            <a:r>
              <a:rPr lang="ru-RU" sz="600" i="1" dirty="0" err="1" smtClean="0"/>
              <a:t>Русе</a:t>
            </a:r>
            <a:r>
              <a:rPr lang="ru-RU" sz="600" i="1" dirty="0" smtClean="0"/>
              <a:t> и при </a:t>
            </a:r>
            <a:r>
              <a:rPr lang="ru-RU" sz="600" i="1" dirty="0" err="1" smtClean="0"/>
              <a:t>никакви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обстоятелства</a:t>
            </a:r>
            <a:r>
              <a:rPr lang="ru-RU" sz="600" i="1" dirty="0" smtClean="0"/>
              <a:t> не </a:t>
            </a:r>
            <a:r>
              <a:rPr lang="ru-RU" sz="600" i="1" dirty="0" err="1" smtClean="0"/>
              <a:t>може</a:t>
            </a:r>
            <a:r>
              <a:rPr lang="ru-RU" sz="600" i="1" dirty="0" smtClean="0"/>
              <a:t> да се </a:t>
            </a:r>
            <a:r>
              <a:rPr lang="ru-RU" sz="600" i="1" dirty="0" err="1" smtClean="0"/>
              <a:t>счита</a:t>
            </a:r>
            <a:r>
              <a:rPr lang="ru-RU" sz="600" i="1" dirty="0" smtClean="0"/>
              <a:t>, </a:t>
            </a:r>
            <a:r>
              <a:rPr lang="ru-RU" sz="600" i="1" dirty="0" err="1" smtClean="0"/>
              <a:t>че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този</a:t>
            </a:r>
            <a:r>
              <a:rPr lang="ru-RU" sz="600" i="1" dirty="0" smtClean="0"/>
              <a:t> документ </a:t>
            </a:r>
            <a:r>
              <a:rPr lang="ru-RU" sz="600" i="1" dirty="0" err="1" smtClean="0"/>
              <a:t>отразява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официалното</a:t>
            </a:r>
            <a:r>
              <a:rPr lang="ru-RU" sz="600" i="1" dirty="0" smtClean="0"/>
              <a:t> становище на </a:t>
            </a:r>
            <a:r>
              <a:rPr lang="ru-RU" sz="600" i="1" dirty="0" err="1" smtClean="0"/>
              <a:t>Европейския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съюз</a:t>
            </a:r>
            <a:r>
              <a:rPr lang="ru-RU" sz="600" i="1" dirty="0" smtClean="0"/>
              <a:t> и </a:t>
            </a:r>
            <a:r>
              <a:rPr lang="ru-RU" sz="600" i="1" dirty="0" err="1" smtClean="0"/>
              <a:t>Управляващ</a:t>
            </a:r>
            <a:r>
              <a:rPr lang="ru-RU" sz="600" i="1" dirty="0" smtClean="0"/>
              <a:t> орган</a:t>
            </a:r>
            <a:endParaRPr lang="ru-RU" sz="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Google Диск\VeloPlan\Prezentaciq April\Chel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Текстово поле 5"/>
          <p:cNvSpPr txBox="1"/>
          <p:nvPr/>
        </p:nvSpPr>
        <p:spPr>
          <a:xfrm>
            <a:off x="142844" y="5043080"/>
            <a:ext cx="8858312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b="1" dirty="0" smtClean="0"/>
              <a:t>ПРЕДВАРИТЕЛНА ПЛАН-СХЕМА ЗА ВЕЛОСИПЕДНА МРЕЖА – ПОСЛЕДЕН ВАРИАНТ</a:t>
            </a:r>
            <a:endParaRPr lang="en-US" sz="1200" dirty="0" smtClean="0"/>
          </a:p>
          <a:p>
            <a:r>
              <a:rPr lang="bg-BG" sz="1200" dirty="0" smtClean="0"/>
              <a:t>След задълбочен анализ и въз основа на предходното се разработи предварителен вариант, като в него са заложени подробни предложения за:</a:t>
            </a:r>
          </a:p>
          <a:p>
            <a:pPr lvl="0"/>
            <a:r>
              <a:rPr lang="bg-BG" sz="1200" dirty="0" smtClean="0"/>
              <a:t>-първостепенната и второстепенната веломрежа;		- предложени са конкретни велоленти в еднопосочни улици;</a:t>
            </a:r>
          </a:p>
          <a:p>
            <a:pPr lvl="0">
              <a:buFontTx/>
              <a:buChar char="-"/>
            </a:pPr>
            <a:r>
              <a:rPr lang="bg-BG" sz="1200" dirty="0" smtClean="0"/>
              <a:t>споделени улици с ограничение на скоростта до 30км/ч;	- създаване на тур. маршрут „Забележителностите на Русе”;</a:t>
            </a:r>
          </a:p>
          <a:p>
            <a:pPr lvl="0">
              <a:buFontTx/>
              <a:buChar char="-"/>
            </a:pPr>
            <a:r>
              <a:rPr lang="bg-BG" sz="1200" dirty="0" smtClean="0"/>
              <a:t>предвидено е споделяне на пешеходни улици с даване на приоритет на пешеходците;</a:t>
            </a:r>
          </a:p>
          <a:p>
            <a:pPr lvl="0"/>
            <a:r>
              <a:rPr lang="bg-BG" sz="1200" dirty="0" smtClean="0"/>
              <a:t>- Съгласуване с Европейските международни велокоридори, по-конкретно с ЕвроВело 6 – „От Атлантика до Черно Море”.</a:t>
            </a:r>
          </a:p>
          <a:p>
            <a:pPr lvl="0"/>
            <a:endParaRPr lang="bg-BG" sz="1100" dirty="0" smtClean="0"/>
          </a:p>
        </p:txBody>
      </p:sp>
      <p:pic>
        <p:nvPicPr>
          <p:cNvPr id="3074" name="Picture 2" descr="G:\Motin\VeloPlan\PDF\VeloPlanRuseVeloPlanVar3М15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988840"/>
            <a:ext cx="7814629" cy="2924944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187624" y="6351711"/>
            <a:ext cx="6678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" i="1" dirty="0" err="1" smtClean="0"/>
              <a:t>Този</a:t>
            </a:r>
            <a:r>
              <a:rPr lang="ru-RU" sz="600" i="1" dirty="0" smtClean="0"/>
              <a:t> документ е </a:t>
            </a:r>
            <a:r>
              <a:rPr lang="ru-RU" sz="600" i="1" dirty="0" err="1" smtClean="0"/>
              <a:t>създаден</a:t>
            </a:r>
            <a:r>
              <a:rPr lang="ru-RU" sz="600" i="1" dirty="0" smtClean="0"/>
              <a:t> в </a:t>
            </a:r>
            <a:r>
              <a:rPr lang="ru-RU" sz="600" i="1" dirty="0" err="1" smtClean="0"/>
              <a:t>рамките</a:t>
            </a:r>
            <a:r>
              <a:rPr lang="ru-RU" sz="600" i="1" dirty="0" smtClean="0"/>
              <a:t> на проект „</a:t>
            </a:r>
            <a:r>
              <a:rPr lang="ru-RU" sz="600" i="1" dirty="0" err="1" smtClean="0"/>
              <a:t>Интегрирана</a:t>
            </a:r>
            <a:r>
              <a:rPr lang="ru-RU" sz="600" i="1" dirty="0" smtClean="0"/>
              <a:t> система за </a:t>
            </a:r>
            <a:r>
              <a:rPr lang="ru-RU" sz="600" i="1" dirty="0" err="1" smtClean="0"/>
              <a:t>градски</a:t>
            </a:r>
            <a:r>
              <a:rPr lang="ru-RU" sz="600" i="1" dirty="0" smtClean="0"/>
              <a:t> транспорт на град </a:t>
            </a:r>
            <a:r>
              <a:rPr lang="ru-RU" sz="600" i="1" dirty="0" err="1" smtClean="0"/>
              <a:t>Русе</a:t>
            </a:r>
            <a:r>
              <a:rPr lang="ru-RU" sz="600" i="1" dirty="0" smtClean="0"/>
              <a:t>”, в </a:t>
            </a:r>
            <a:r>
              <a:rPr lang="ru-RU" sz="600" i="1" dirty="0" err="1" smtClean="0"/>
              <a:t>изпълнение</a:t>
            </a:r>
            <a:r>
              <a:rPr lang="ru-RU" sz="600" i="1" dirty="0" smtClean="0"/>
              <a:t> на договор BG161PO001/1.5-03/2011/005</a:t>
            </a:r>
            <a:r>
              <a:rPr lang="ru-RU" sz="600" dirty="0" smtClean="0"/>
              <a:t> </a:t>
            </a:r>
            <a:r>
              <a:rPr lang="ru-RU" sz="600" i="1" dirty="0" smtClean="0"/>
              <a:t>за </a:t>
            </a:r>
            <a:r>
              <a:rPr lang="ru-RU" sz="600" i="1" dirty="0" err="1" smtClean="0"/>
              <a:t>предоставяне</a:t>
            </a:r>
            <a:r>
              <a:rPr lang="ru-RU" sz="600" i="1" dirty="0" smtClean="0"/>
              <a:t> на </a:t>
            </a:r>
            <a:r>
              <a:rPr lang="ru-RU" sz="600" i="1" dirty="0" err="1" smtClean="0"/>
              <a:t>безвъзмездна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финансова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помощ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който</a:t>
            </a:r>
            <a:r>
              <a:rPr lang="ru-RU" sz="600" i="1" dirty="0" smtClean="0"/>
              <a:t> се </a:t>
            </a:r>
            <a:r>
              <a:rPr lang="ru-RU" sz="600" i="1" dirty="0" err="1" smtClean="0"/>
              <a:t>осъществява</a:t>
            </a:r>
            <a:r>
              <a:rPr lang="ru-RU" sz="600" i="1" dirty="0" smtClean="0"/>
              <a:t> с </a:t>
            </a:r>
            <a:r>
              <a:rPr lang="ru-RU" sz="600" i="1" dirty="0" err="1" smtClean="0"/>
              <a:t>финансовата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подкрепа</a:t>
            </a:r>
            <a:r>
              <a:rPr lang="ru-RU" sz="600" i="1" dirty="0" smtClean="0"/>
              <a:t> на Оперативна </a:t>
            </a:r>
            <a:r>
              <a:rPr lang="ru-RU" sz="600" i="1" dirty="0" err="1" smtClean="0"/>
              <a:t>програма</a:t>
            </a:r>
            <a:r>
              <a:rPr lang="ru-RU" sz="600" i="1" dirty="0" smtClean="0"/>
              <a:t> «</a:t>
            </a:r>
            <a:r>
              <a:rPr lang="ru-RU" sz="600" i="1" dirty="0" err="1" smtClean="0"/>
              <a:t>Регионално</a:t>
            </a:r>
            <a:r>
              <a:rPr lang="ru-RU" sz="600" i="1" dirty="0" smtClean="0"/>
              <a:t> развитие» 2007-2013г., </a:t>
            </a:r>
            <a:r>
              <a:rPr lang="ru-RU" sz="600" i="1" dirty="0" err="1" smtClean="0"/>
              <a:t>съфинансирана</a:t>
            </a:r>
            <a:r>
              <a:rPr lang="ru-RU" sz="600" i="1" dirty="0" smtClean="0"/>
              <a:t> от </a:t>
            </a:r>
            <a:r>
              <a:rPr lang="ru-RU" sz="600" i="1" dirty="0" err="1" smtClean="0"/>
              <a:t>Европейския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съюз</a:t>
            </a:r>
            <a:r>
              <a:rPr lang="ru-RU" sz="600" i="1" dirty="0" smtClean="0"/>
              <a:t> чрез </a:t>
            </a:r>
            <a:r>
              <a:rPr lang="ru-RU" sz="600" i="1" dirty="0" err="1" smtClean="0"/>
              <a:t>Европейския</a:t>
            </a:r>
            <a:r>
              <a:rPr lang="ru-RU" sz="600" i="1" dirty="0" smtClean="0"/>
              <a:t> фонд за </a:t>
            </a:r>
            <a:r>
              <a:rPr lang="ru-RU" sz="600" i="1" dirty="0" err="1" smtClean="0"/>
              <a:t>регионално</a:t>
            </a:r>
            <a:r>
              <a:rPr lang="ru-RU" sz="600" i="1" dirty="0" smtClean="0"/>
              <a:t> развитие. </a:t>
            </a:r>
            <a:r>
              <a:rPr lang="ru-RU" sz="600" i="1" dirty="0" err="1" smtClean="0"/>
              <a:t>Цялата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отговорност</a:t>
            </a:r>
            <a:r>
              <a:rPr lang="ru-RU" sz="600" i="1" dirty="0" smtClean="0"/>
              <a:t> за </a:t>
            </a:r>
            <a:r>
              <a:rPr lang="ru-RU" sz="600" i="1" dirty="0" err="1" smtClean="0"/>
              <a:t>съдържанието</a:t>
            </a:r>
            <a:r>
              <a:rPr lang="ru-RU" sz="600" i="1" dirty="0" smtClean="0"/>
              <a:t> на </a:t>
            </a:r>
            <a:r>
              <a:rPr lang="ru-RU" sz="600" i="1" dirty="0" err="1" smtClean="0"/>
              <a:t>публикацията</a:t>
            </a:r>
            <a:r>
              <a:rPr lang="ru-RU" sz="600" i="1" dirty="0" smtClean="0"/>
              <a:t> се носи от Община </a:t>
            </a:r>
            <a:r>
              <a:rPr lang="ru-RU" sz="600" i="1" dirty="0" err="1" smtClean="0"/>
              <a:t>Русе</a:t>
            </a:r>
            <a:r>
              <a:rPr lang="ru-RU" sz="600" i="1" dirty="0" smtClean="0"/>
              <a:t> и при </a:t>
            </a:r>
            <a:r>
              <a:rPr lang="ru-RU" sz="600" i="1" dirty="0" err="1" smtClean="0"/>
              <a:t>никакви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обстоятелства</a:t>
            </a:r>
            <a:r>
              <a:rPr lang="ru-RU" sz="600" i="1" dirty="0" smtClean="0"/>
              <a:t> не </a:t>
            </a:r>
            <a:r>
              <a:rPr lang="ru-RU" sz="600" i="1" dirty="0" err="1" smtClean="0"/>
              <a:t>може</a:t>
            </a:r>
            <a:r>
              <a:rPr lang="ru-RU" sz="600" i="1" dirty="0" smtClean="0"/>
              <a:t> да се </a:t>
            </a:r>
            <a:r>
              <a:rPr lang="ru-RU" sz="600" i="1" dirty="0" err="1" smtClean="0"/>
              <a:t>счита</a:t>
            </a:r>
            <a:r>
              <a:rPr lang="ru-RU" sz="600" i="1" dirty="0" smtClean="0"/>
              <a:t>, </a:t>
            </a:r>
            <a:r>
              <a:rPr lang="ru-RU" sz="600" i="1" dirty="0" err="1" smtClean="0"/>
              <a:t>че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този</a:t>
            </a:r>
            <a:r>
              <a:rPr lang="ru-RU" sz="600" i="1" dirty="0" smtClean="0"/>
              <a:t> документ </a:t>
            </a:r>
            <a:r>
              <a:rPr lang="ru-RU" sz="600" i="1" dirty="0" err="1" smtClean="0"/>
              <a:t>отразява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официалното</a:t>
            </a:r>
            <a:r>
              <a:rPr lang="ru-RU" sz="600" i="1" dirty="0" smtClean="0"/>
              <a:t> становище на </a:t>
            </a:r>
            <a:r>
              <a:rPr lang="ru-RU" sz="600" i="1" dirty="0" err="1" smtClean="0"/>
              <a:t>Европейския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съюз</a:t>
            </a:r>
            <a:r>
              <a:rPr lang="ru-RU" sz="600" i="1" dirty="0" smtClean="0"/>
              <a:t> и </a:t>
            </a:r>
            <a:r>
              <a:rPr lang="ru-RU" sz="600" i="1" dirty="0" err="1" smtClean="0"/>
              <a:t>Управляващ</a:t>
            </a:r>
            <a:r>
              <a:rPr lang="ru-RU" sz="600" i="1" dirty="0" smtClean="0"/>
              <a:t> орган</a:t>
            </a:r>
            <a:endParaRPr lang="ru-RU" sz="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Google Диск\VeloPlan\Prezentaciq April\Chel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Текстово поле 5"/>
          <p:cNvSpPr txBox="1"/>
          <p:nvPr/>
        </p:nvSpPr>
        <p:spPr>
          <a:xfrm>
            <a:off x="142844" y="5085184"/>
            <a:ext cx="8858312" cy="1284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b="1" dirty="0" smtClean="0"/>
              <a:t>ПРЕДВАРИТЕЛНА ПЛАН-СХЕМА ЗА ВЕЛОСИПЕДНИТЕ ПАРКИНГИ</a:t>
            </a:r>
          </a:p>
          <a:p>
            <a:endParaRPr lang="bg-BG" sz="1100" b="1" dirty="0" smtClean="0"/>
          </a:p>
          <a:p>
            <a:pPr>
              <a:buFontTx/>
              <a:buChar char="-"/>
            </a:pPr>
            <a:r>
              <a:rPr lang="bg-BG" sz="1100" dirty="0" smtClean="0"/>
              <a:t>Определяне на местата за велосипедни паркинги</a:t>
            </a:r>
          </a:p>
          <a:p>
            <a:pPr>
              <a:buFontTx/>
              <a:buChar char="-"/>
            </a:pPr>
            <a:r>
              <a:rPr lang="bg-BG" sz="1100" dirty="0" smtClean="0"/>
              <a:t> </a:t>
            </a:r>
            <a:r>
              <a:rPr lang="bg-BG" sz="1100" dirty="0" err="1" smtClean="0"/>
              <a:t>Ситуиране</a:t>
            </a:r>
            <a:r>
              <a:rPr lang="bg-BG" sz="1100" dirty="0" smtClean="0"/>
              <a:t> на велосипедните паркинги и </a:t>
            </a:r>
            <a:r>
              <a:rPr lang="bg-BG" sz="1100" dirty="0" err="1" smtClean="0"/>
              <a:t>велостойки</a:t>
            </a:r>
            <a:r>
              <a:rPr lang="bg-BG" sz="1100" dirty="0" smtClean="0"/>
              <a:t> до основни спирки на градския транспорт</a:t>
            </a:r>
          </a:p>
          <a:p>
            <a:pPr>
              <a:buFontTx/>
              <a:buChar char="-"/>
            </a:pPr>
            <a:r>
              <a:rPr lang="bg-BG" sz="1100" dirty="0" smtClean="0"/>
              <a:t> Предвиждане на местата на </a:t>
            </a:r>
            <a:r>
              <a:rPr lang="bg-BG" sz="1100" dirty="0" err="1" smtClean="0"/>
              <a:t>велопаркингите</a:t>
            </a:r>
            <a:r>
              <a:rPr lang="bg-BG" sz="1100" dirty="0" smtClean="0"/>
              <a:t> – </a:t>
            </a:r>
            <a:r>
              <a:rPr lang="bg-BG" sz="1100" dirty="0" err="1" smtClean="0"/>
              <a:t>велогардероби</a:t>
            </a:r>
            <a:r>
              <a:rPr lang="bg-BG" sz="1100" dirty="0" smtClean="0"/>
              <a:t> и </a:t>
            </a:r>
            <a:r>
              <a:rPr lang="bg-BG" sz="1100" dirty="0" err="1" smtClean="0"/>
              <a:t>велостойки</a:t>
            </a:r>
            <a:r>
              <a:rPr lang="bg-BG" sz="1100" dirty="0" smtClean="0"/>
              <a:t> при трансферни спирки, като част от интегрирания градски транспорт</a:t>
            </a:r>
          </a:p>
          <a:p>
            <a:pPr>
              <a:buFontTx/>
              <a:buChar char="-"/>
            </a:pPr>
            <a:r>
              <a:rPr lang="bg-BG" sz="1100" dirty="0" smtClean="0"/>
              <a:t> Определяне на местата на обществена велосипедна станция, част от туристическия маршрут на град Русе</a:t>
            </a:r>
            <a:endParaRPr lang="bg-BG" sz="1050" dirty="0" smtClean="0"/>
          </a:p>
        </p:txBody>
      </p:sp>
      <p:pic>
        <p:nvPicPr>
          <p:cNvPr id="5122" name="Picture 2" descr="G:\Motin\VeloPlan\PDF\VeloPlanRuseVeloPlanParkingM15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056" y="1988840"/>
            <a:ext cx="8100392" cy="3022654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187624" y="6423719"/>
            <a:ext cx="6678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" i="1" dirty="0" err="1" smtClean="0"/>
              <a:t>Този</a:t>
            </a:r>
            <a:r>
              <a:rPr lang="ru-RU" sz="600" i="1" dirty="0" smtClean="0"/>
              <a:t> документ е </a:t>
            </a:r>
            <a:r>
              <a:rPr lang="ru-RU" sz="600" i="1" dirty="0" err="1" smtClean="0"/>
              <a:t>създаден</a:t>
            </a:r>
            <a:r>
              <a:rPr lang="ru-RU" sz="600" i="1" dirty="0" smtClean="0"/>
              <a:t> в </a:t>
            </a:r>
            <a:r>
              <a:rPr lang="ru-RU" sz="600" i="1" dirty="0" err="1" smtClean="0"/>
              <a:t>рамките</a:t>
            </a:r>
            <a:r>
              <a:rPr lang="ru-RU" sz="600" i="1" dirty="0" smtClean="0"/>
              <a:t> на проект „</a:t>
            </a:r>
            <a:r>
              <a:rPr lang="ru-RU" sz="600" i="1" dirty="0" err="1" smtClean="0"/>
              <a:t>Интегрирана</a:t>
            </a:r>
            <a:r>
              <a:rPr lang="ru-RU" sz="600" i="1" dirty="0" smtClean="0"/>
              <a:t> система за </a:t>
            </a:r>
            <a:r>
              <a:rPr lang="ru-RU" sz="600" i="1" dirty="0" err="1" smtClean="0"/>
              <a:t>градски</a:t>
            </a:r>
            <a:r>
              <a:rPr lang="ru-RU" sz="600" i="1" dirty="0" smtClean="0"/>
              <a:t> транспорт на град </a:t>
            </a:r>
            <a:r>
              <a:rPr lang="ru-RU" sz="600" i="1" dirty="0" err="1" smtClean="0"/>
              <a:t>Русе</a:t>
            </a:r>
            <a:r>
              <a:rPr lang="ru-RU" sz="600" i="1" dirty="0" smtClean="0"/>
              <a:t>”, в </a:t>
            </a:r>
            <a:r>
              <a:rPr lang="ru-RU" sz="600" i="1" dirty="0" err="1" smtClean="0"/>
              <a:t>изпълнение</a:t>
            </a:r>
            <a:r>
              <a:rPr lang="ru-RU" sz="600" i="1" dirty="0" smtClean="0"/>
              <a:t> на договор BG161PO001/1.5-03/2011/005</a:t>
            </a:r>
            <a:r>
              <a:rPr lang="ru-RU" sz="600" dirty="0" smtClean="0"/>
              <a:t> </a:t>
            </a:r>
            <a:r>
              <a:rPr lang="ru-RU" sz="600" i="1" dirty="0" smtClean="0"/>
              <a:t>за </a:t>
            </a:r>
            <a:r>
              <a:rPr lang="ru-RU" sz="600" i="1" dirty="0" err="1" smtClean="0"/>
              <a:t>предоставяне</a:t>
            </a:r>
            <a:r>
              <a:rPr lang="ru-RU" sz="600" i="1" dirty="0" smtClean="0"/>
              <a:t> на </a:t>
            </a:r>
            <a:r>
              <a:rPr lang="ru-RU" sz="600" i="1" dirty="0" err="1" smtClean="0"/>
              <a:t>безвъзмездна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финансова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помощ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който</a:t>
            </a:r>
            <a:r>
              <a:rPr lang="ru-RU" sz="600" i="1" dirty="0" smtClean="0"/>
              <a:t> се </a:t>
            </a:r>
            <a:r>
              <a:rPr lang="ru-RU" sz="600" i="1" dirty="0" err="1" smtClean="0"/>
              <a:t>осъществява</a:t>
            </a:r>
            <a:r>
              <a:rPr lang="ru-RU" sz="600" i="1" dirty="0" smtClean="0"/>
              <a:t> с </a:t>
            </a:r>
            <a:r>
              <a:rPr lang="ru-RU" sz="600" i="1" dirty="0" err="1" smtClean="0"/>
              <a:t>финансовата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подкрепа</a:t>
            </a:r>
            <a:r>
              <a:rPr lang="ru-RU" sz="600" i="1" dirty="0" smtClean="0"/>
              <a:t> на Оперативна </a:t>
            </a:r>
            <a:r>
              <a:rPr lang="ru-RU" sz="600" i="1" dirty="0" err="1" smtClean="0"/>
              <a:t>програма</a:t>
            </a:r>
            <a:r>
              <a:rPr lang="ru-RU" sz="600" i="1" dirty="0" smtClean="0"/>
              <a:t> «</a:t>
            </a:r>
            <a:r>
              <a:rPr lang="ru-RU" sz="600" i="1" dirty="0" err="1" smtClean="0"/>
              <a:t>Регионално</a:t>
            </a:r>
            <a:r>
              <a:rPr lang="ru-RU" sz="600" i="1" dirty="0" smtClean="0"/>
              <a:t> развитие» 2007-2013г., </a:t>
            </a:r>
            <a:r>
              <a:rPr lang="ru-RU" sz="600" i="1" dirty="0" err="1" smtClean="0"/>
              <a:t>съфинансирана</a:t>
            </a:r>
            <a:r>
              <a:rPr lang="ru-RU" sz="600" i="1" dirty="0" smtClean="0"/>
              <a:t> от </a:t>
            </a:r>
            <a:r>
              <a:rPr lang="ru-RU" sz="600" i="1" dirty="0" err="1" smtClean="0"/>
              <a:t>Европейския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съюз</a:t>
            </a:r>
            <a:r>
              <a:rPr lang="ru-RU" sz="600" i="1" dirty="0" smtClean="0"/>
              <a:t> чрез </a:t>
            </a:r>
            <a:r>
              <a:rPr lang="ru-RU" sz="600" i="1" dirty="0" err="1" smtClean="0"/>
              <a:t>Европейския</a:t>
            </a:r>
            <a:r>
              <a:rPr lang="ru-RU" sz="600" i="1" dirty="0" smtClean="0"/>
              <a:t> фонд за </a:t>
            </a:r>
            <a:r>
              <a:rPr lang="ru-RU" sz="600" i="1" dirty="0" err="1" smtClean="0"/>
              <a:t>регионално</a:t>
            </a:r>
            <a:r>
              <a:rPr lang="ru-RU" sz="600" i="1" dirty="0" smtClean="0"/>
              <a:t> развитие. </a:t>
            </a:r>
            <a:r>
              <a:rPr lang="ru-RU" sz="600" i="1" dirty="0" err="1" smtClean="0"/>
              <a:t>Цялата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отговорност</a:t>
            </a:r>
            <a:r>
              <a:rPr lang="ru-RU" sz="600" i="1" dirty="0" smtClean="0"/>
              <a:t> за </a:t>
            </a:r>
            <a:r>
              <a:rPr lang="ru-RU" sz="600" i="1" dirty="0" err="1" smtClean="0"/>
              <a:t>съдържанието</a:t>
            </a:r>
            <a:r>
              <a:rPr lang="ru-RU" sz="600" i="1" dirty="0" smtClean="0"/>
              <a:t> на </a:t>
            </a:r>
            <a:r>
              <a:rPr lang="ru-RU" sz="600" i="1" dirty="0" err="1" smtClean="0"/>
              <a:t>публикацията</a:t>
            </a:r>
            <a:r>
              <a:rPr lang="ru-RU" sz="600" i="1" dirty="0" smtClean="0"/>
              <a:t> се носи от Община </a:t>
            </a:r>
            <a:r>
              <a:rPr lang="ru-RU" sz="600" i="1" dirty="0" err="1" smtClean="0"/>
              <a:t>Русе</a:t>
            </a:r>
            <a:r>
              <a:rPr lang="ru-RU" sz="600" i="1" dirty="0" smtClean="0"/>
              <a:t> и при </a:t>
            </a:r>
            <a:r>
              <a:rPr lang="ru-RU" sz="600" i="1" dirty="0" err="1" smtClean="0"/>
              <a:t>никакви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обстоятелства</a:t>
            </a:r>
            <a:r>
              <a:rPr lang="ru-RU" sz="600" i="1" dirty="0" smtClean="0"/>
              <a:t> не </a:t>
            </a:r>
            <a:r>
              <a:rPr lang="ru-RU" sz="600" i="1" dirty="0" err="1" smtClean="0"/>
              <a:t>може</a:t>
            </a:r>
            <a:r>
              <a:rPr lang="ru-RU" sz="600" i="1" dirty="0" smtClean="0"/>
              <a:t> да се </a:t>
            </a:r>
            <a:r>
              <a:rPr lang="ru-RU" sz="600" i="1" dirty="0" err="1" smtClean="0"/>
              <a:t>счита</a:t>
            </a:r>
            <a:r>
              <a:rPr lang="ru-RU" sz="600" i="1" dirty="0" smtClean="0"/>
              <a:t>, </a:t>
            </a:r>
            <a:r>
              <a:rPr lang="ru-RU" sz="600" i="1" dirty="0" err="1" smtClean="0"/>
              <a:t>че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този</a:t>
            </a:r>
            <a:r>
              <a:rPr lang="ru-RU" sz="600" i="1" dirty="0" smtClean="0"/>
              <a:t> документ </a:t>
            </a:r>
            <a:r>
              <a:rPr lang="ru-RU" sz="600" i="1" dirty="0" err="1" smtClean="0"/>
              <a:t>отразява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официалното</a:t>
            </a:r>
            <a:r>
              <a:rPr lang="ru-RU" sz="600" i="1" dirty="0" smtClean="0"/>
              <a:t> становище на </a:t>
            </a:r>
            <a:r>
              <a:rPr lang="ru-RU" sz="600" i="1" dirty="0" err="1" smtClean="0"/>
              <a:t>Европейския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съюз</a:t>
            </a:r>
            <a:r>
              <a:rPr lang="ru-RU" sz="600" i="1" dirty="0" smtClean="0"/>
              <a:t> и </a:t>
            </a:r>
            <a:r>
              <a:rPr lang="ru-RU" sz="600" i="1" dirty="0" err="1" smtClean="0"/>
              <a:t>Управляващ</a:t>
            </a:r>
            <a:r>
              <a:rPr lang="ru-RU" sz="600" i="1" dirty="0" smtClean="0"/>
              <a:t> орган</a:t>
            </a:r>
            <a:endParaRPr lang="ru-RU" sz="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Google Диск\VeloPlan\Prezentaciq April\Chel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Текстово поле 5"/>
          <p:cNvSpPr txBox="1"/>
          <p:nvPr/>
        </p:nvSpPr>
        <p:spPr>
          <a:xfrm>
            <a:off x="107504" y="5386571"/>
            <a:ext cx="88583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b="1" dirty="0" smtClean="0"/>
              <a:t>ПРЕДВАРИТЕЛНА СХЕМА НА ЗОНИ И УЛИЦИ С ОГРАНИЧЕНИЕ НА СКОРОСТТА 30км/ч</a:t>
            </a:r>
          </a:p>
          <a:p>
            <a:endParaRPr lang="bg-BG" sz="1200" b="1" dirty="0" smtClean="0"/>
          </a:p>
          <a:p>
            <a:pPr>
              <a:buFontTx/>
              <a:buChar char="-"/>
            </a:pPr>
            <a:r>
              <a:rPr lang="ru-RU" sz="1100" dirty="0" smtClean="0"/>
              <a:t> </a:t>
            </a:r>
            <a:r>
              <a:rPr lang="ru-RU" sz="1100" dirty="0" err="1" smtClean="0"/>
              <a:t>Определяне</a:t>
            </a:r>
            <a:r>
              <a:rPr lang="ru-RU" sz="1100" dirty="0" smtClean="0"/>
              <a:t> на </a:t>
            </a:r>
            <a:r>
              <a:rPr lang="ru-RU" sz="1100" dirty="0" err="1" smtClean="0"/>
              <a:t>териториите</a:t>
            </a:r>
            <a:r>
              <a:rPr lang="ru-RU" sz="1100" dirty="0" smtClean="0"/>
              <a:t> на движение с ограничена </a:t>
            </a:r>
            <a:r>
              <a:rPr lang="ru-RU" sz="1100" dirty="0" err="1" smtClean="0"/>
              <a:t>скорост</a:t>
            </a:r>
            <a:r>
              <a:rPr lang="ru-RU" sz="1100" dirty="0" smtClean="0"/>
              <a:t>, за </a:t>
            </a:r>
            <a:r>
              <a:rPr lang="ru-RU" sz="1100" dirty="0" err="1" smtClean="0"/>
              <a:t>която</a:t>
            </a:r>
            <a:r>
              <a:rPr lang="ru-RU" sz="1100" dirty="0" smtClean="0"/>
              <a:t> е необходимо </a:t>
            </a:r>
            <a:r>
              <a:rPr lang="ru-RU" sz="1100" dirty="0" err="1" smtClean="0"/>
              <a:t>официализиране</a:t>
            </a:r>
            <a:r>
              <a:rPr lang="ru-RU" sz="1100" dirty="0" smtClean="0"/>
              <a:t>, </a:t>
            </a:r>
            <a:r>
              <a:rPr lang="ru-RU" sz="1100" dirty="0" err="1" smtClean="0"/>
              <a:t>като</a:t>
            </a:r>
            <a:r>
              <a:rPr lang="ru-RU" sz="1100" dirty="0" smtClean="0"/>
              <a:t> зона с ограничение на </a:t>
            </a:r>
            <a:r>
              <a:rPr lang="ru-RU" sz="1100" dirty="0" err="1" smtClean="0"/>
              <a:t>скоростта</a:t>
            </a:r>
            <a:r>
              <a:rPr lang="ru-RU" sz="1100" dirty="0" smtClean="0"/>
              <a:t> 30 км/ч</a:t>
            </a:r>
          </a:p>
          <a:p>
            <a:pPr>
              <a:buFontTx/>
              <a:buChar char="-"/>
            </a:pPr>
            <a:r>
              <a:rPr lang="ru-RU" sz="1100" dirty="0" smtClean="0"/>
              <a:t> </a:t>
            </a:r>
            <a:r>
              <a:rPr lang="ru-RU" sz="1100" dirty="0" err="1" smtClean="0"/>
              <a:t>Определяне</a:t>
            </a:r>
            <a:r>
              <a:rPr lang="ru-RU" sz="1100" dirty="0" smtClean="0"/>
              <a:t> на зона с ограничение на </a:t>
            </a:r>
            <a:r>
              <a:rPr lang="ru-RU" sz="1100" dirty="0" err="1" smtClean="0"/>
              <a:t>скоростта</a:t>
            </a:r>
            <a:r>
              <a:rPr lang="ru-RU" sz="1100" dirty="0" smtClean="0"/>
              <a:t> 30 км/ч</a:t>
            </a:r>
          </a:p>
          <a:p>
            <a:pPr>
              <a:buFontTx/>
              <a:buChar char="-"/>
            </a:pPr>
            <a:endParaRPr lang="bg-BG" sz="1100" dirty="0" smtClean="0"/>
          </a:p>
        </p:txBody>
      </p:sp>
      <p:pic>
        <p:nvPicPr>
          <p:cNvPr id="6146" name="Picture 2" descr="G:\Motin\VeloPlan\PDF\VeloPlanRuse30km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304256"/>
            <a:ext cx="8036899" cy="2996952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187624" y="6351711"/>
            <a:ext cx="6678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" i="1" dirty="0" err="1" smtClean="0"/>
              <a:t>Този</a:t>
            </a:r>
            <a:r>
              <a:rPr lang="ru-RU" sz="600" i="1" dirty="0" smtClean="0"/>
              <a:t> документ е </a:t>
            </a:r>
            <a:r>
              <a:rPr lang="ru-RU" sz="600" i="1" dirty="0" err="1" smtClean="0"/>
              <a:t>създаден</a:t>
            </a:r>
            <a:r>
              <a:rPr lang="ru-RU" sz="600" i="1" dirty="0" smtClean="0"/>
              <a:t> в </a:t>
            </a:r>
            <a:r>
              <a:rPr lang="ru-RU" sz="600" i="1" dirty="0" err="1" smtClean="0"/>
              <a:t>рамките</a:t>
            </a:r>
            <a:r>
              <a:rPr lang="ru-RU" sz="600" i="1" dirty="0" smtClean="0"/>
              <a:t> на проект „</a:t>
            </a:r>
            <a:r>
              <a:rPr lang="ru-RU" sz="600" i="1" dirty="0" err="1" smtClean="0"/>
              <a:t>Интегрирана</a:t>
            </a:r>
            <a:r>
              <a:rPr lang="ru-RU" sz="600" i="1" dirty="0" smtClean="0"/>
              <a:t> система за </a:t>
            </a:r>
            <a:r>
              <a:rPr lang="ru-RU" sz="600" i="1" dirty="0" err="1" smtClean="0"/>
              <a:t>градски</a:t>
            </a:r>
            <a:r>
              <a:rPr lang="ru-RU" sz="600" i="1" dirty="0" smtClean="0"/>
              <a:t> транспорт на град </a:t>
            </a:r>
            <a:r>
              <a:rPr lang="ru-RU" sz="600" i="1" dirty="0" err="1" smtClean="0"/>
              <a:t>Русе</a:t>
            </a:r>
            <a:r>
              <a:rPr lang="ru-RU" sz="600" i="1" dirty="0" smtClean="0"/>
              <a:t>”, в </a:t>
            </a:r>
            <a:r>
              <a:rPr lang="ru-RU" sz="600" i="1" dirty="0" err="1" smtClean="0"/>
              <a:t>изпълнение</a:t>
            </a:r>
            <a:r>
              <a:rPr lang="ru-RU" sz="600" i="1" dirty="0" smtClean="0"/>
              <a:t> на договор BG161PO001/1.5-03/2011/005</a:t>
            </a:r>
            <a:r>
              <a:rPr lang="ru-RU" sz="600" dirty="0" smtClean="0"/>
              <a:t> </a:t>
            </a:r>
            <a:r>
              <a:rPr lang="ru-RU" sz="600" i="1" dirty="0" smtClean="0"/>
              <a:t>за </a:t>
            </a:r>
            <a:r>
              <a:rPr lang="ru-RU" sz="600" i="1" dirty="0" err="1" smtClean="0"/>
              <a:t>предоставяне</a:t>
            </a:r>
            <a:r>
              <a:rPr lang="ru-RU" sz="600" i="1" dirty="0" smtClean="0"/>
              <a:t> на </a:t>
            </a:r>
            <a:r>
              <a:rPr lang="ru-RU" sz="600" i="1" dirty="0" err="1" smtClean="0"/>
              <a:t>безвъзмездна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финансова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помощ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който</a:t>
            </a:r>
            <a:r>
              <a:rPr lang="ru-RU" sz="600" i="1" dirty="0" smtClean="0"/>
              <a:t> се </a:t>
            </a:r>
            <a:r>
              <a:rPr lang="ru-RU" sz="600" i="1" dirty="0" err="1" smtClean="0"/>
              <a:t>осъществява</a:t>
            </a:r>
            <a:r>
              <a:rPr lang="ru-RU" sz="600" i="1" dirty="0" smtClean="0"/>
              <a:t> с </a:t>
            </a:r>
            <a:r>
              <a:rPr lang="ru-RU" sz="600" i="1" dirty="0" err="1" smtClean="0"/>
              <a:t>финансовата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подкрепа</a:t>
            </a:r>
            <a:r>
              <a:rPr lang="ru-RU" sz="600" i="1" dirty="0" smtClean="0"/>
              <a:t> на Оперативна </a:t>
            </a:r>
            <a:r>
              <a:rPr lang="ru-RU" sz="600" i="1" dirty="0" err="1" smtClean="0"/>
              <a:t>програма</a:t>
            </a:r>
            <a:r>
              <a:rPr lang="ru-RU" sz="600" i="1" dirty="0" smtClean="0"/>
              <a:t> «</a:t>
            </a:r>
            <a:r>
              <a:rPr lang="ru-RU" sz="600" i="1" dirty="0" err="1" smtClean="0"/>
              <a:t>Регионално</a:t>
            </a:r>
            <a:r>
              <a:rPr lang="ru-RU" sz="600" i="1" dirty="0" smtClean="0"/>
              <a:t> развитие» 2007-2013г., </a:t>
            </a:r>
            <a:r>
              <a:rPr lang="ru-RU" sz="600" i="1" dirty="0" err="1" smtClean="0"/>
              <a:t>съфинансирана</a:t>
            </a:r>
            <a:r>
              <a:rPr lang="ru-RU" sz="600" i="1" dirty="0" smtClean="0"/>
              <a:t> от </a:t>
            </a:r>
            <a:r>
              <a:rPr lang="ru-RU" sz="600" i="1" dirty="0" err="1" smtClean="0"/>
              <a:t>Европейския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съюз</a:t>
            </a:r>
            <a:r>
              <a:rPr lang="ru-RU" sz="600" i="1" dirty="0" smtClean="0"/>
              <a:t> чрез </a:t>
            </a:r>
            <a:r>
              <a:rPr lang="ru-RU" sz="600" i="1" dirty="0" err="1" smtClean="0"/>
              <a:t>Европейския</a:t>
            </a:r>
            <a:r>
              <a:rPr lang="ru-RU" sz="600" i="1" dirty="0" smtClean="0"/>
              <a:t> фонд за </a:t>
            </a:r>
            <a:r>
              <a:rPr lang="ru-RU" sz="600" i="1" dirty="0" err="1" smtClean="0"/>
              <a:t>регионално</a:t>
            </a:r>
            <a:r>
              <a:rPr lang="ru-RU" sz="600" i="1" dirty="0" smtClean="0"/>
              <a:t> развитие. </a:t>
            </a:r>
            <a:r>
              <a:rPr lang="ru-RU" sz="600" i="1" dirty="0" err="1" smtClean="0"/>
              <a:t>Цялата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отговорност</a:t>
            </a:r>
            <a:r>
              <a:rPr lang="ru-RU" sz="600" i="1" dirty="0" smtClean="0"/>
              <a:t> за </a:t>
            </a:r>
            <a:r>
              <a:rPr lang="ru-RU" sz="600" i="1" dirty="0" err="1" smtClean="0"/>
              <a:t>съдържанието</a:t>
            </a:r>
            <a:r>
              <a:rPr lang="ru-RU" sz="600" i="1" dirty="0" smtClean="0"/>
              <a:t> на </a:t>
            </a:r>
            <a:r>
              <a:rPr lang="ru-RU" sz="600" i="1" dirty="0" err="1" smtClean="0"/>
              <a:t>публикацията</a:t>
            </a:r>
            <a:r>
              <a:rPr lang="ru-RU" sz="600" i="1" dirty="0" smtClean="0"/>
              <a:t> се носи от Община </a:t>
            </a:r>
            <a:r>
              <a:rPr lang="ru-RU" sz="600" i="1" dirty="0" err="1" smtClean="0"/>
              <a:t>Русе</a:t>
            </a:r>
            <a:r>
              <a:rPr lang="ru-RU" sz="600" i="1" dirty="0" smtClean="0"/>
              <a:t> и при </a:t>
            </a:r>
            <a:r>
              <a:rPr lang="ru-RU" sz="600" i="1" dirty="0" err="1" smtClean="0"/>
              <a:t>никакви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обстоятелства</a:t>
            </a:r>
            <a:r>
              <a:rPr lang="ru-RU" sz="600" i="1" dirty="0" smtClean="0"/>
              <a:t> не </a:t>
            </a:r>
            <a:r>
              <a:rPr lang="ru-RU" sz="600" i="1" dirty="0" err="1" smtClean="0"/>
              <a:t>може</a:t>
            </a:r>
            <a:r>
              <a:rPr lang="ru-RU" sz="600" i="1" dirty="0" smtClean="0"/>
              <a:t> да се </a:t>
            </a:r>
            <a:r>
              <a:rPr lang="ru-RU" sz="600" i="1" dirty="0" err="1" smtClean="0"/>
              <a:t>счита</a:t>
            </a:r>
            <a:r>
              <a:rPr lang="ru-RU" sz="600" i="1" dirty="0" smtClean="0"/>
              <a:t>, </a:t>
            </a:r>
            <a:r>
              <a:rPr lang="ru-RU" sz="600" i="1" dirty="0" err="1" smtClean="0"/>
              <a:t>че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този</a:t>
            </a:r>
            <a:r>
              <a:rPr lang="ru-RU" sz="600" i="1" dirty="0" smtClean="0"/>
              <a:t> документ </a:t>
            </a:r>
            <a:r>
              <a:rPr lang="ru-RU" sz="600" i="1" dirty="0" err="1" smtClean="0"/>
              <a:t>отразява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официалното</a:t>
            </a:r>
            <a:r>
              <a:rPr lang="ru-RU" sz="600" i="1" dirty="0" smtClean="0"/>
              <a:t> становище на </a:t>
            </a:r>
            <a:r>
              <a:rPr lang="ru-RU" sz="600" i="1" dirty="0" err="1" smtClean="0"/>
              <a:t>Европейския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съюз</a:t>
            </a:r>
            <a:r>
              <a:rPr lang="ru-RU" sz="600" i="1" dirty="0" smtClean="0"/>
              <a:t> и </a:t>
            </a:r>
            <a:r>
              <a:rPr lang="ru-RU" sz="600" i="1" dirty="0" err="1" smtClean="0"/>
              <a:t>Управляващ</a:t>
            </a:r>
            <a:r>
              <a:rPr lang="ru-RU" sz="600" i="1" dirty="0" smtClean="0"/>
              <a:t> орган</a:t>
            </a:r>
            <a:endParaRPr lang="ru-RU" sz="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Google Диск\VeloPlan\Prezentaciq April\Chel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Текстово поле 5"/>
          <p:cNvSpPr txBox="1"/>
          <p:nvPr/>
        </p:nvSpPr>
        <p:spPr>
          <a:xfrm>
            <a:off x="142844" y="5057889"/>
            <a:ext cx="8858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b="1" dirty="0" smtClean="0"/>
              <a:t>ПРЕДВАРИТЕЛНА СХЕМА НА ПРЕДВИДЕНИТЕ ВИДОВЕ ВЕЛОСИПЕДНИ ТРАСЕТА</a:t>
            </a:r>
          </a:p>
          <a:p>
            <a:endParaRPr lang="bg-BG" sz="1200" b="1" dirty="0" smtClean="0"/>
          </a:p>
          <a:p>
            <a:pPr>
              <a:buFontTx/>
              <a:buChar char="-"/>
            </a:pPr>
            <a:r>
              <a:rPr lang="bg-BG" sz="1100" dirty="0" smtClean="0"/>
              <a:t>Определяне на вида трасета</a:t>
            </a:r>
          </a:p>
          <a:p>
            <a:pPr>
              <a:buFontTx/>
              <a:buChar char="-"/>
            </a:pPr>
            <a:r>
              <a:rPr lang="bg-BG" sz="1100" dirty="0" smtClean="0"/>
              <a:t> Определяне на ширините</a:t>
            </a:r>
          </a:p>
          <a:p>
            <a:pPr>
              <a:buFontTx/>
              <a:buChar char="-"/>
            </a:pPr>
            <a:r>
              <a:rPr lang="bg-BG" sz="1100" dirty="0" smtClean="0"/>
              <a:t> Определяне на конкретни места на които да се разположат на пътното платно</a:t>
            </a:r>
          </a:p>
          <a:p>
            <a:pPr>
              <a:buFontTx/>
              <a:buChar char="-"/>
            </a:pPr>
            <a:r>
              <a:rPr lang="bg-BG" sz="1100" dirty="0" smtClean="0"/>
              <a:t>Определяне на посоки</a:t>
            </a:r>
          </a:p>
          <a:p>
            <a:pPr>
              <a:buFontTx/>
              <a:buChar char="-"/>
            </a:pPr>
            <a:r>
              <a:rPr lang="bg-BG" sz="1100" dirty="0" smtClean="0"/>
              <a:t>Съобразяване със съществуващите кръстовища</a:t>
            </a:r>
            <a:r>
              <a:rPr lang="bg-BG" sz="1200" dirty="0" smtClean="0"/>
              <a:t> </a:t>
            </a:r>
            <a:endParaRPr lang="en-US" sz="1200" dirty="0" smtClean="0"/>
          </a:p>
        </p:txBody>
      </p:sp>
      <p:pic>
        <p:nvPicPr>
          <p:cNvPr id="4098" name="Picture 2" descr="G:\Motin\VeloPlan\PDF\VeloPlanRuseTipoveM15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16832"/>
            <a:ext cx="8244408" cy="3074311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187624" y="6351711"/>
            <a:ext cx="6678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" i="1" dirty="0" err="1" smtClean="0"/>
              <a:t>Този</a:t>
            </a:r>
            <a:r>
              <a:rPr lang="ru-RU" sz="600" i="1" dirty="0" smtClean="0"/>
              <a:t> документ е </a:t>
            </a:r>
            <a:r>
              <a:rPr lang="ru-RU" sz="600" i="1" dirty="0" err="1" smtClean="0"/>
              <a:t>създаден</a:t>
            </a:r>
            <a:r>
              <a:rPr lang="ru-RU" sz="600" i="1" dirty="0" smtClean="0"/>
              <a:t> в </a:t>
            </a:r>
            <a:r>
              <a:rPr lang="ru-RU" sz="600" i="1" dirty="0" err="1" smtClean="0"/>
              <a:t>рамките</a:t>
            </a:r>
            <a:r>
              <a:rPr lang="ru-RU" sz="600" i="1" dirty="0" smtClean="0"/>
              <a:t> на проект „</a:t>
            </a:r>
            <a:r>
              <a:rPr lang="ru-RU" sz="600" i="1" dirty="0" err="1" smtClean="0"/>
              <a:t>Интегрирана</a:t>
            </a:r>
            <a:r>
              <a:rPr lang="ru-RU" sz="600" i="1" dirty="0" smtClean="0"/>
              <a:t> система за </a:t>
            </a:r>
            <a:r>
              <a:rPr lang="ru-RU" sz="600" i="1" dirty="0" err="1" smtClean="0"/>
              <a:t>градски</a:t>
            </a:r>
            <a:r>
              <a:rPr lang="ru-RU" sz="600" i="1" dirty="0" smtClean="0"/>
              <a:t> транспорт на град </a:t>
            </a:r>
            <a:r>
              <a:rPr lang="ru-RU" sz="600" i="1" dirty="0" err="1" smtClean="0"/>
              <a:t>Русе</a:t>
            </a:r>
            <a:r>
              <a:rPr lang="ru-RU" sz="600" i="1" dirty="0" smtClean="0"/>
              <a:t>”, в </a:t>
            </a:r>
            <a:r>
              <a:rPr lang="ru-RU" sz="600" i="1" dirty="0" err="1" smtClean="0"/>
              <a:t>изпълнение</a:t>
            </a:r>
            <a:r>
              <a:rPr lang="ru-RU" sz="600" i="1" dirty="0" smtClean="0"/>
              <a:t> на договор BG161PO001/1.5-03/2011/005</a:t>
            </a:r>
            <a:r>
              <a:rPr lang="ru-RU" sz="600" dirty="0" smtClean="0"/>
              <a:t> </a:t>
            </a:r>
            <a:r>
              <a:rPr lang="ru-RU" sz="600" i="1" dirty="0" smtClean="0"/>
              <a:t>за </a:t>
            </a:r>
            <a:r>
              <a:rPr lang="ru-RU" sz="600" i="1" dirty="0" err="1" smtClean="0"/>
              <a:t>предоставяне</a:t>
            </a:r>
            <a:r>
              <a:rPr lang="ru-RU" sz="600" i="1" dirty="0" smtClean="0"/>
              <a:t> на </a:t>
            </a:r>
            <a:r>
              <a:rPr lang="ru-RU" sz="600" i="1" dirty="0" err="1" smtClean="0"/>
              <a:t>безвъзмездна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финансова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помощ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който</a:t>
            </a:r>
            <a:r>
              <a:rPr lang="ru-RU" sz="600" i="1" dirty="0" smtClean="0"/>
              <a:t> се </a:t>
            </a:r>
            <a:r>
              <a:rPr lang="ru-RU" sz="600" i="1" dirty="0" err="1" smtClean="0"/>
              <a:t>осъществява</a:t>
            </a:r>
            <a:r>
              <a:rPr lang="ru-RU" sz="600" i="1" dirty="0" smtClean="0"/>
              <a:t> с </a:t>
            </a:r>
            <a:r>
              <a:rPr lang="ru-RU" sz="600" i="1" dirty="0" err="1" smtClean="0"/>
              <a:t>финансовата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подкрепа</a:t>
            </a:r>
            <a:r>
              <a:rPr lang="ru-RU" sz="600" i="1" dirty="0" smtClean="0"/>
              <a:t> на Оперативна </a:t>
            </a:r>
            <a:r>
              <a:rPr lang="ru-RU" sz="600" i="1" dirty="0" err="1" smtClean="0"/>
              <a:t>програма</a:t>
            </a:r>
            <a:r>
              <a:rPr lang="ru-RU" sz="600" i="1" dirty="0" smtClean="0"/>
              <a:t> «</a:t>
            </a:r>
            <a:r>
              <a:rPr lang="ru-RU" sz="600" i="1" dirty="0" err="1" smtClean="0"/>
              <a:t>Регионално</a:t>
            </a:r>
            <a:r>
              <a:rPr lang="ru-RU" sz="600" i="1" dirty="0" smtClean="0"/>
              <a:t> развитие» 2007-2013г., </a:t>
            </a:r>
            <a:r>
              <a:rPr lang="ru-RU" sz="600" i="1" dirty="0" err="1" smtClean="0"/>
              <a:t>съфинансирана</a:t>
            </a:r>
            <a:r>
              <a:rPr lang="ru-RU" sz="600" i="1" dirty="0" smtClean="0"/>
              <a:t> от </a:t>
            </a:r>
            <a:r>
              <a:rPr lang="ru-RU" sz="600" i="1" dirty="0" err="1" smtClean="0"/>
              <a:t>Европейския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съюз</a:t>
            </a:r>
            <a:r>
              <a:rPr lang="ru-RU" sz="600" i="1" dirty="0" smtClean="0"/>
              <a:t> чрез </a:t>
            </a:r>
            <a:r>
              <a:rPr lang="ru-RU" sz="600" i="1" dirty="0" err="1" smtClean="0"/>
              <a:t>Европейския</a:t>
            </a:r>
            <a:r>
              <a:rPr lang="ru-RU" sz="600" i="1" dirty="0" smtClean="0"/>
              <a:t> фонд за </a:t>
            </a:r>
            <a:r>
              <a:rPr lang="ru-RU" sz="600" i="1" dirty="0" err="1" smtClean="0"/>
              <a:t>регионално</a:t>
            </a:r>
            <a:r>
              <a:rPr lang="ru-RU" sz="600" i="1" dirty="0" smtClean="0"/>
              <a:t> развитие. </a:t>
            </a:r>
            <a:r>
              <a:rPr lang="ru-RU" sz="600" i="1" dirty="0" err="1" smtClean="0"/>
              <a:t>Цялата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отговорност</a:t>
            </a:r>
            <a:r>
              <a:rPr lang="ru-RU" sz="600" i="1" dirty="0" smtClean="0"/>
              <a:t> за </a:t>
            </a:r>
            <a:r>
              <a:rPr lang="ru-RU" sz="600" i="1" dirty="0" err="1" smtClean="0"/>
              <a:t>съдържанието</a:t>
            </a:r>
            <a:r>
              <a:rPr lang="ru-RU" sz="600" i="1" dirty="0" smtClean="0"/>
              <a:t> на </a:t>
            </a:r>
            <a:r>
              <a:rPr lang="ru-RU" sz="600" i="1" dirty="0" err="1" smtClean="0"/>
              <a:t>публикацията</a:t>
            </a:r>
            <a:r>
              <a:rPr lang="ru-RU" sz="600" i="1" dirty="0" smtClean="0"/>
              <a:t> се носи от Община </a:t>
            </a:r>
            <a:r>
              <a:rPr lang="ru-RU" sz="600" i="1" dirty="0" err="1" smtClean="0"/>
              <a:t>Русе</a:t>
            </a:r>
            <a:r>
              <a:rPr lang="ru-RU" sz="600" i="1" dirty="0" smtClean="0"/>
              <a:t> и при </a:t>
            </a:r>
            <a:r>
              <a:rPr lang="ru-RU" sz="600" i="1" dirty="0" err="1" smtClean="0"/>
              <a:t>никакви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обстоятелства</a:t>
            </a:r>
            <a:r>
              <a:rPr lang="ru-RU" sz="600" i="1" dirty="0" smtClean="0"/>
              <a:t> не </a:t>
            </a:r>
            <a:r>
              <a:rPr lang="ru-RU" sz="600" i="1" dirty="0" err="1" smtClean="0"/>
              <a:t>може</a:t>
            </a:r>
            <a:r>
              <a:rPr lang="ru-RU" sz="600" i="1" dirty="0" smtClean="0"/>
              <a:t> да се </a:t>
            </a:r>
            <a:r>
              <a:rPr lang="ru-RU" sz="600" i="1" dirty="0" err="1" smtClean="0"/>
              <a:t>счита</a:t>
            </a:r>
            <a:r>
              <a:rPr lang="ru-RU" sz="600" i="1" dirty="0" smtClean="0"/>
              <a:t>, </a:t>
            </a:r>
            <a:r>
              <a:rPr lang="ru-RU" sz="600" i="1" dirty="0" err="1" smtClean="0"/>
              <a:t>че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този</a:t>
            </a:r>
            <a:r>
              <a:rPr lang="ru-RU" sz="600" i="1" dirty="0" smtClean="0"/>
              <a:t> документ </a:t>
            </a:r>
            <a:r>
              <a:rPr lang="ru-RU" sz="600" i="1" dirty="0" err="1" smtClean="0"/>
              <a:t>отразява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официалното</a:t>
            </a:r>
            <a:r>
              <a:rPr lang="ru-RU" sz="600" i="1" dirty="0" smtClean="0"/>
              <a:t> становище на </a:t>
            </a:r>
            <a:r>
              <a:rPr lang="ru-RU" sz="600" i="1" dirty="0" err="1" smtClean="0"/>
              <a:t>Европейския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съюз</a:t>
            </a:r>
            <a:r>
              <a:rPr lang="ru-RU" sz="600" i="1" dirty="0" smtClean="0"/>
              <a:t> и </a:t>
            </a:r>
            <a:r>
              <a:rPr lang="ru-RU" sz="600" i="1" dirty="0" err="1" smtClean="0"/>
              <a:t>Управляващ</a:t>
            </a:r>
            <a:r>
              <a:rPr lang="ru-RU" sz="600" i="1" dirty="0" smtClean="0"/>
              <a:t> орган</a:t>
            </a:r>
            <a:endParaRPr lang="ru-RU" sz="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user\Google Диск\VeloPlan\Prezentaciq April\Chel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3" descr="borisova-profil-exi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060849"/>
            <a:ext cx="2119488" cy="1960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borisova-profil-var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2060848"/>
            <a:ext cx="2121691" cy="1960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borisova-profil-var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2060847"/>
            <a:ext cx="2121968" cy="1960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borisova-profil-var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2060849"/>
            <a:ext cx="2119765" cy="1960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Текстово поле 5"/>
          <p:cNvSpPr txBox="1"/>
          <p:nvPr/>
        </p:nvSpPr>
        <p:spPr>
          <a:xfrm>
            <a:off x="179512" y="4021901"/>
            <a:ext cx="20882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800" b="1" dirty="0" smtClean="0"/>
              <a:t>УЛ.”БОРИСОВА” – СЪЩЕСТВУВАЩО ПОЛОЖЕНИЕ</a:t>
            </a:r>
          </a:p>
          <a:p>
            <a:pPr algn="ctr"/>
            <a:endParaRPr lang="bg-BG" sz="800" b="1" dirty="0" smtClean="0"/>
          </a:p>
          <a:p>
            <a:r>
              <a:rPr lang="bg-BG" sz="800" dirty="0" smtClean="0"/>
              <a:t>Представени са няколко варианта, които би следвало да се проучат внимателно, след като се премине във фаза идеен проект и се разполага с подробно геодезическо заснемане. Въпреки това тези варианти не изчерпват възможностите за реализация на велосипедно трасе.</a:t>
            </a:r>
          </a:p>
          <a:p>
            <a:pPr algn="ctr"/>
            <a:endParaRPr lang="bg-BG" sz="800" b="1" dirty="0"/>
          </a:p>
        </p:txBody>
      </p:sp>
      <p:sp>
        <p:nvSpPr>
          <p:cNvPr id="15" name="Текстово поле 5"/>
          <p:cNvSpPr txBox="1"/>
          <p:nvPr/>
        </p:nvSpPr>
        <p:spPr>
          <a:xfrm>
            <a:off x="2428489" y="4021901"/>
            <a:ext cx="20882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800" b="1" dirty="0" smtClean="0"/>
              <a:t>УЛ.”БОРИСОВА” –  ВАРИАНТ 1</a:t>
            </a:r>
          </a:p>
          <a:p>
            <a:endParaRPr lang="bg-BG" sz="800" b="1" dirty="0" smtClean="0"/>
          </a:p>
          <a:p>
            <a:r>
              <a:rPr lang="bg-BG" sz="800" b="1" dirty="0" smtClean="0"/>
              <a:t>Предимства:</a:t>
            </a:r>
          </a:p>
          <a:p>
            <a:pPr>
              <a:buFontTx/>
              <a:buChar char="-"/>
            </a:pPr>
            <a:r>
              <a:rPr lang="bg-BG" sz="800" dirty="0" smtClean="0"/>
              <a:t>Удобна и широка велосипедна алея;</a:t>
            </a:r>
          </a:p>
          <a:p>
            <a:pPr>
              <a:buFontTx/>
              <a:buChar char="-"/>
            </a:pPr>
            <a:r>
              <a:rPr lang="bg-BG" sz="800" dirty="0" smtClean="0"/>
              <a:t> Комфортно сепариране на велосипедистите от моторизирания трафик;</a:t>
            </a:r>
          </a:p>
          <a:p>
            <a:pPr>
              <a:buFontTx/>
              <a:buChar char="-"/>
            </a:pPr>
            <a:r>
              <a:rPr lang="bg-BG" sz="800" dirty="0" smtClean="0"/>
              <a:t> Запазване на паркирането от двете страни на пътя;</a:t>
            </a:r>
          </a:p>
          <a:p>
            <a:pPr>
              <a:buFontTx/>
              <a:buChar char="-"/>
            </a:pPr>
            <a:r>
              <a:rPr lang="bg-BG" sz="800" dirty="0" smtClean="0"/>
              <a:t> Велоалеята не преминава покрай спирките на МОПТ;</a:t>
            </a:r>
          </a:p>
          <a:p>
            <a:pPr>
              <a:buFontTx/>
              <a:buChar char="-"/>
            </a:pPr>
            <a:r>
              <a:rPr lang="bg-BG" sz="800" dirty="0" smtClean="0"/>
              <a:t>Осигурява се и много бързо придвижване на велосипедистите;</a:t>
            </a:r>
          </a:p>
          <a:p>
            <a:pPr>
              <a:buFontTx/>
              <a:buChar char="-"/>
            </a:pPr>
            <a:r>
              <a:rPr lang="bg-BG" sz="800" dirty="0" smtClean="0"/>
              <a:t> Не се възпрепятства снегопочистването.</a:t>
            </a:r>
          </a:p>
        </p:txBody>
      </p:sp>
      <p:sp>
        <p:nvSpPr>
          <p:cNvPr id="16" name="Текстово поле 5"/>
          <p:cNvSpPr txBox="1"/>
          <p:nvPr/>
        </p:nvSpPr>
        <p:spPr>
          <a:xfrm>
            <a:off x="4660876" y="4021901"/>
            <a:ext cx="20882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800" b="1" dirty="0" smtClean="0"/>
              <a:t>УЛ.”БОРИСОВА” –  ВАРИАНТ 2</a:t>
            </a:r>
          </a:p>
          <a:p>
            <a:endParaRPr lang="bg-BG" sz="800" b="1" dirty="0" smtClean="0"/>
          </a:p>
          <a:p>
            <a:r>
              <a:rPr lang="bg-BG" sz="800" b="1" dirty="0" smtClean="0"/>
              <a:t>Предимства:</a:t>
            </a:r>
          </a:p>
          <a:p>
            <a:pPr>
              <a:buFontTx/>
              <a:buChar char="-"/>
            </a:pPr>
            <a:r>
              <a:rPr lang="bg-BG" sz="800" dirty="0" smtClean="0"/>
              <a:t>Велосипедистите се намират от дясната страна на пътя. Така те се движат по най-естествения за участниците в движението начин. </a:t>
            </a:r>
          </a:p>
          <a:p>
            <a:pPr>
              <a:buFontTx/>
              <a:buChar char="-"/>
            </a:pPr>
            <a:r>
              <a:rPr lang="bg-BG" sz="800" dirty="0" smtClean="0"/>
              <a:t> Ширината от 2.0 м на велолентата е комфортна за каране и позволява на велосипедистите да се изпреварват, без да навлизат в платното за движение на МПС.</a:t>
            </a:r>
          </a:p>
          <a:p>
            <a:pPr>
              <a:buFontTx/>
              <a:buChar char="-"/>
            </a:pPr>
            <a:r>
              <a:rPr lang="bg-BG" sz="800" dirty="0" smtClean="0"/>
              <a:t> Няма опасност за велосипедистите от отварящи се врати на спрели автомобили.</a:t>
            </a:r>
          </a:p>
          <a:p>
            <a:pPr>
              <a:buFontTx/>
              <a:buChar char="-"/>
            </a:pPr>
            <a:r>
              <a:rPr lang="bg-BG" sz="800" dirty="0" smtClean="0"/>
              <a:t> Велосипедистите се движат в близост до пешеходците. По този начин е лесно включването на велосипедисти във велолентата от сгради и странични улици.</a:t>
            </a:r>
          </a:p>
          <a:p>
            <a:pPr>
              <a:buFontTx/>
              <a:buChar char="-"/>
            </a:pPr>
            <a:r>
              <a:rPr lang="bg-BG" sz="800" dirty="0" smtClean="0"/>
              <a:t> Не се възпрепятства снегопочистването</a:t>
            </a:r>
          </a:p>
        </p:txBody>
      </p:sp>
      <p:sp>
        <p:nvSpPr>
          <p:cNvPr id="17" name="Текстово поле 5"/>
          <p:cNvSpPr txBox="1"/>
          <p:nvPr/>
        </p:nvSpPr>
        <p:spPr>
          <a:xfrm>
            <a:off x="6892022" y="4021901"/>
            <a:ext cx="208823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800" b="1" dirty="0" smtClean="0"/>
              <a:t>УЛ.”БОРИСОВА” –  ВАРИАНТ 3</a:t>
            </a:r>
          </a:p>
          <a:p>
            <a:endParaRPr lang="bg-BG" sz="800" b="1" dirty="0" smtClean="0"/>
          </a:p>
          <a:p>
            <a:r>
              <a:rPr lang="bg-BG" sz="800" b="1" dirty="0" smtClean="0"/>
              <a:t>Предимства:</a:t>
            </a:r>
          </a:p>
          <a:p>
            <a:pPr>
              <a:buFontTx/>
              <a:buChar char="-"/>
            </a:pPr>
            <a:r>
              <a:rPr lang="bg-BG" sz="800" dirty="0" smtClean="0"/>
              <a:t> Велосипедното трасе е сепарирано от автомобилното движение.</a:t>
            </a:r>
          </a:p>
          <a:p>
            <a:pPr>
              <a:buFontTx/>
              <a:buChar char="-"/>
            </a:pPr>
            <a:r>
              <a:rPr lang="bg-BG" sz="800" dirty="0" smtClean="0"/>
              <a:t> Паркирането на автомобили се осъществява на пътното платно. По този начин не се налага мащабно преоформяне на платното и тротоарите.</a:t>
            </a:r>
          </a:p>
          <a:p>
            <a:r>
              <a:rPr lang="bg-BG" sz="800" b="1" dirty="0" smtClean="0"/>
              <a:t>Недостатъци:</a:t>
            </a:r>
          </a:p>
          <a:p>
            <a:r>
              <a:rPr lang="bg-BG" sz="800" dirty="0" smtClean="0"/>
              <a:t>- Двупосочната велоалея, разположена едностранно на пътя, е много опасна за велосипедистите! Шофьорите, идващи от страничните улици,  нямат навика да гледат за велосипедисти, идващи отдясно. - Тролейбусите са принудени да се движат на голямо разстояния от контактната мрежа. Това може да доведе до технически проблеми.</a:t>
            </a:r>
            <a:endParaRPr lang="bg-BG" sz="800" dirty="0"/>
          </a:p>
        </p:txBody>
      </p:sp>
      <p:sp>
        <p:nvSpPr>
          <p:cNvPr id="12" name="Rectangle 11"/>
          <p:cNvSpPr/>
          <p:nvPr/>
        </p:nvSpPr>
        <p:spPr>
          <a:xfrm>
            <a:off x="1187624" y="6351711"/>
            <a:ext cx="6678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" i="1" dirty="0" err="1" smtClean="0"/>
              <a:t>Този</a:t>
            </a:r>
            <a:r>
              <a:rPr lang="ru-RU" sz="600" i="1" dirty="0" smtClean="0"/>
              <a:t> документ е </a:t>
            </a:r>
            <a:r>
              <a:rPr lang="ru-RU" sz="600" i="1" dirty="0" err="1" smtClean="0"/>
              <a:t>създаден</a:t>
            </a:r>
            <a:r>
              <a:rPr lang="ru-RU" sz="600" i="1" dirty="0" smtClean="0"/>
              <a:t> в </a:t>
            </a:r>
            <a:r>
              <a:rPr lang="ru-RU" sz="600" i="1" dirty="0" err="1" smtClean="0"/>
              <a:t>рамките</a:t>
            </a:r>
            <a:r>
              <a:rPr lang="ru-RU" sz="600" i="1" dirty="0" smtClean="0"/>
              <a:t> на проект „</a:t>
            </a:r>
            <a:r>
              <a:rPr lang="ru-RU" sz="600" i="1" dirty="0" err="1" smtClean="0"/>
              <a:t>Интегрирана</a:t>
            </a:r>
            <a:r>
              <a:rPr lang="ru-RU" sz="600" i="1" dirty="0" smtClean="0"/>
              <a:t> система за </a:t>
            </a:r>
            <a:r>
              <a:rPr lang="ru-RU" sz="600" i="1" dirty="0" err="1" smtClean="0"/>
              <a:t>градски</a:t>
            </a:r>
            <a:r>
              <a:rPr lang="ru-RU" sz="600" i="1" dirty="0" smtClean="0"/>
              <a:t> транспорт на град </a:t>
            </a:r>
            <a:r>
              <a:rPr lang="ru-RU" sz="600" i="1" dirty="0" err="1" smtClean="0"/>
              <a:t>Русе</a:t>
            </a:r>
            <a:r>
              <a:rPr lang="ru-RU" sz="600" i="1" dirty="0" smtClean="0"/>
              <a:t>”, в </a:t>
            </a:r>
            <a:r>
              <a:rPr lang="ru-RU" sz="600" i="1" dirty="0" err="1" smtClean="0"/>
              <a:t>изпълнение</a:t>
            </a:r>
            <a:r>
              <a:rPr lang="ru-RU" sz="600" i="1" dirty="0" smtClean="0"/>
              <a:t> на договор BG161PO001/1.5-03/2011/005</a:t>
            </a:r>
            <a:r>
              <a:rPr lang="ru-RU" sz="600" dirty="0" smtClean="0"/>
              <a:t> </a:t>
            </a:r>
            <a:r>
              <a:rPr lang="ru-RU" sz="600" i="1" dirty="0" smtClean="0"/>
              <a:t>за </a:t>
            </a:r>
            <a:r>
              <a:rPr lang="ru-RU" sz="600" i="1" dirty="0" err="1" smtClean="0"/>
              <a:t>предоставяне</a:t>
            </a:r>
            <a:r>
              <a:rPr lang="ru-RU" sz="600" i="1" dirty="0" smtClean="0"/>
              <a:t> на </a:t>
            </a:r>
            <a:r>
              <a:rPr lang="ru-RU" sz="600" i="1" dirty="0" err="1" smtClean="0"/>
              <a:t>безвъзмездна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финансова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помощ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който</a:t>
            </a:r>
            <a:r>
              <a:rPr lang="ru-RU" sz="600" i="1" dirty="0" smtClean="0"/>
              <a:t> се </a:t>
            </a:r>
            <a:r>
              <a:rPr lang="ru-RU" sz="600" i="1" dirty="0" err="1" smtClean="0"/>
              <a:t>осъществява</a:t>
            </a:r>
            <a:r>
              <a:rPr lang="ru-RU" sz="600" i="1" dirty="0" smtClean="0"/>
              <a:t> с </a:t>
            </a:r>
            <a:r>
              <a:rPr lang="ru-RU" sz="600" i="1" dirty="0" err="1" smtClean="0"/>
              <a:t>финансовата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подкрепа</a:t>
            </a:r>
            <a:r>
              <a:rPr lang="ru-RU" sz="600" i="1" dirty="0" smtClean="0"/>
              <a:t> на Оперативна </a:t>
            </a:r>
            <a:r>
              <a:rPr lang="ru-RU" sz="600" i="1" dirty="0" err="1" smtClean="0"/>
              <a:t>програма</a:t>
            </a:r>
            <a:r>
              <a:rPr lang="ru-RU" sz="600" i="1" dirty="0" smtClean="0"/>
              <a:t> «</a:t>
            </a:r>
            <a:r>
              <a:rPr lang="ru-RU" sz="600" i="1" dirty="0" err="1" smtClean="0"/>
              <a:t>Регионално</a:t>
            </a:r>
            <a:r>
              <a:rPr lang="ru-RU" sz="600" i="1" dirty="0" smtClean="0"/>
              <a:t> развитие» 2007-2013г., </a:t>
            </a:r>
            <a:r>
              <a:rPr lang="ru-RU" sz="600" i="1" dirty="0" err="1" smtClean="0"/>
              <a:t>съфинансирана</a:t>
            </a:r>
            <a:r>
              <a:rPr lang="ru-RU" sz="600" i="1" dirty="0" smtClean="0"/>
              <a:t> от </a:t>
            </a:r>
            <a:r>
              <a:rPr lang="ru-RU" sz="600" i="1" dirty="0" err="1" smtClean="0"/>
              <a:t>Европейския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съюз</a:t>
            </a:r>
            <a:r>
              <a:rPr lang="ru-RU" sz="600" i="1" dirty="0" smtClean="0"/>
              <a:t> чрез </a:t>
            </a:r>
            <a:r>
              <a:rPr lang="ru-RU" sz="600" i="1" dirty="0" err="1" smtClean="0"/>
              <a:t>Европейския</a:t>
            </a:r>
            <a:r>
              <a:rPr lang="ru-RU" sz="600" i="1" dirty="0" smtClean="0"/>
              <a:t> фонд за </a:t>
            </a:r>
            <a:r>
              <a:rPr lang="ru-RU" sz="600" i="1" dirty="0" err="1" smtClean="0"/>
              <a:t>регионално</a:t>
            </a:r>
            <a:r>
              <a:rPr lang="ru-RU" sz="600" i="1" dirty="0" smtClean="0"/>
              <a:t> развитие. </a:t>
            </a:r>
            <a:r>
              <a:rPr lang="ru-RU" sz="600" i="1" dirty="0" err="1" smtClean="0"/>
              <a:t>Цялата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отговорност</a:t>
            </a:r>
            <a:r>
              <a:rPr lang="ru-RU" sz="600" i="1" dirty="0" smtClean="0"/>
              <a:t> за </a:t>
            </a:r>
            <a:r>
              <a:rPr lang="ru-RU" sz="600" i="1" dirty="0" err="1" smtClean="0"/>
              <a:t>съдържанието</a:t>
            </a:r>
            <a:r>
              <a:rPr lang="ru-RU" sz="600" i="1" dirty="0" smtClean="0"/>
              <a:t> на </a:t>
            </a:r>
            <a:r>
              <a:rPr lang="ru-RU" sz="600" i="1" dirty="0" err="1" smtClean="0"/>
              <a:t>публикацията</a:t>
            </a:r>
            <a:r>
              <a:rPr lang="ru-RU" sz="600" i="1" dirty="0" smtClean="0"/>
              <a:t> се носи от Община </a:t>
            </a:r>
            <a:r>
              <a:rPr lang="ru-RU" sz="600" i="1" dirty="0" err="1" smtClean="0"/>
              <a:t>Русе</a:t>
            </a:r>
            <a:r>
              <a:rPr lang="ru-RU" sz="600" i="1" dirty="0" smtClean="0"/>
              <a:t> и при </a:t>
            </a:r>
            <a:r>
              <a:rPr lang="ru-RU" sz="600" i="1" dirty="0" err="1" smtClean="0"/>
              <a:t>никакви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обстоятелства</a:t>
            </a:r>
            <a:r>
              <a:rPr lang="ru-RU" sz="600" i="1" dirty="0" smtClean="0"/>
              <a:t> не </a:t>
            </a:r>
            <a:r>
              <a:rPr lang="ru-RU" sz="600" i="1" dirty="0" err="1" smtClean="0"/>
              <a:t>може</a:t>
            </a:r>
            <a:r>
              <a:rPr lang="ru-RU" sz="600" i="1" dirty="0" smtClean="0"/>
              <a:t> да се </a:t>
            </a:r>
            <a:r>
              <a:rPr lang="ru-RU" sz="600" i="1" dirty="0" err="1" smtClean="0"/>
              <a:t>счита</a:t>
            </a:r>
            <a:r>
              <a:rPr lang="ru-RU" sz="600" i="1" dirty="0" smtClean="0"/>
              <a:t>, </a:t>
            </a:r>
            <a:r>
              <a:rPr lang="ru-RU" sz="600" i="1" dirty="0" err="1" smtClean="0"/>
              <a:t>че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този</a:t>
            </a:r>
            <a:r>
              <a:rPr lang="ru-RU" sz="600" i="1" dirty="0" smtClean="0"/>
              <a:t> документ </a:t>
            </a:r>
            <a:r>
              <a:rPr lang="ru-RU" sz="600" i="1" dirty="0" err="1" smtClean="0"/>
              <a:t>отразява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официалното</a:t>
            </a:r>
            <a:r>
              <a:rPr lang="ru-RU" sz="600" i="1" dirty="0" smtClean="0"/>
              <a:t> становище на </a:t>
            </a:r>
            <a:r>
              <a:rPr lang="ru-RU" sz="600" i="1" dirty="0" err="1" smtClean="0"/>
              <a:t>Европейския</a:t>
            </a:r>
            <a:r>
              <a:rPr lang="ru-RU" sz="600" i="1" dirty="0" smtClean="0"/>
              <a:t> </a:t>
            </a:r>
            <a:r>
              <a:rPr lang="ru-RU" sz="600" i="1" dirty="0" err="1" smtClean="0"/>
              <a:t>съюз</a:t>
            </a:r>
            <a:r>
              <a:rPr lang="ru-RU" sz="600" i="1" dirty="0" smtClean="0"/>
              <a:t> и </a:t>
            </a:r>
            <a:r>
              <a:rPr lang="ru-RU" sz="600" i="1" dirty="0" err="1" smtClean="0"/>
              <a:t>Управляващ</a:t>
            </a:r>
            <a:r>
              <a:rPr lang="ru-RU" sz="600" i="1" dirty="0" smtClean="0"/>
              <a:t> орган</a:t>
            </a:r>
            <a:endParaRPr lang="ru-RU" sz="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1833</Words>
  <Application>Microsoft Office PowerPoint</Application>
  <PresentationFormat>On-screen Show (4:3)</PresentationFormat>
  <Paragraphs>109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тема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momko</cp:lastModifiedBy>
  <cp:revision>63</cp:revision>
  <dcterms:created xsi:type="dcterms:W3CDTF">2014-04-20T13:42:54Z</dcterms:created>
  <dcterms:modified xsi:type="dcterms:W3CDTF">2014-06-13T11:42:35Z</dcterms:modified>
</cp:coreProperties>
</file>